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4" r:id="rId3"/>
    <p:sldId id="259" r:id="rId5"/>
    <p:sldId id="435" r:id="rId6"/>
    <p:sldId id="436" r:id="rId7"/>
    <p:sldId id="437" r:id="rId8"/>
    <p:sldId id="438" r:id="rId9"/>
    <p:sldId id="439" r:id="rId10"/>
    <p:sldId id="440" r:id="rId11"/>
    <p:sldId id="441" r:id="rId12"/>
    <p:sldId id="442" r:id="rId13"/>
    <p:sldId id="443" r:id="rId14"/>
    <p:sldId id="444" r:id="rId15"/>
    <p:sldId id="446" r:id="rId16"/>
    <p:sldId id="468" r:id="rId17"/>
    <p:sldId id="457" r:id="rId18"/>
    <p:sldId id="458" r:id="rId19"/>
    <p:sldId id="459" r:id="rId20"/>
    <p:sldId id="460" r:id="rId21"/>
    <p:sldId id="461" r:id="rId22"/>
    <p:sldId id="451" r:id="rId23"/>
    <p:sldId id="452" r:id="rId24"/>
    <p:sldId id="453" r:id="rId25"/>
    <p:sldId id="454" r:id="rId26"/>
    <p:sldId id="455" r:id="rId27"/>
    <p:sldId id="483" r:id="rId28"/>
    <p:sldId id="469" r:id="rId29"/>
    <p:sldId id="470" r:id="rId30"/>
    <p:sldId id="472" r:id="rId31"/>
    <p:sldId id="471" r:id="rId32"/>
    <p:sldId id="473" r:id="rId33"/>
    <p:sldId id="474" r:id="rId34"/>
    <p:sldId id="475" r:id="rId35"/>
    <p:sldId id="479" r:id="rId36"/>
    <p:sldId id="480" r:id="rId37"/>
    <p:sldId id="481" r:id="rId38"/>
    <p:sldId id="482" r:id="rId39"/>
    <p:sldId id="498" r:id="rId40"/>
    <p:sldId id="496" r:id="rId41"/>
    <p:sldId id="497" r:id="rId42"/>
    <p:sldId id="456"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262626"/>
    <a:srgbClr val="FFFFFF"/>
    <a:srgbClr val="C00102"/>
    <a:srgbClr val="3E4150"/>
    <a:srgbClr val="FEFEFE"/>
    <a:srgbClr val="A30101"/>
    <a:srgbClr val="018ECC"/>
    <a:srgbClr val="0179AF"/>
    <a:srgbClr val="FDFDFD"/>
    <a:srgbClr val="F9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7" d="100"/>
          <a:sy n="107" d="100"/>
        </p:scale>
        <p:origin x="-102" y="-156"/>
      </p:cViewPr>
      <p:guideLst>
        <p:guide orient="horz" pos="2292"/>
        <p:guide pos="38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5" Type="http://schemas.openxmlformats.org/officeDocument/2006/relationships/image" Target="../media/image59.wmf"/><Relationship Id="rId4" Type="http://schemas.openxmlformats.org/officeDocument/2006/relationships/image" Target="../media/image58.wmf"/><Relationship Id="rId3" Type="http://schemas.openxmlformats.org/officeDocument/2006/relationships/image" Target="../media/image57.wmf"/><Relationship Id="rId2" Type="http://schemas.openxmlformats.org/officeDocument/2006/relationships/image" Target="../media/image15.wmf"/><Relationship Id="rId1"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5" Type="http://schemas.openxmlformats.org/officeDocument/2006/relationships/image" Target="../media/image62.wmf"/><Relationship Id="rId4" Type="http://schemas.openxmlformats.org/officeDocument/2006/relationships/image" Target="../media/image36.wmf"/><Relationship Id="rId3" Type="http://schemas.openxmlformats.org/officeDocument/2006/relationships/image" Target="../media/image61.wmf"/><Relationship Id="rId2" Type="http://schemas.openxmlformats.org/officeDocument/2006/relationships/image" Target="../media/image51.wmf"/><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74.wmf"/><Relationship Id="rId8" Type="http://schemas.openxmlformats.org/officeDocument/2006/relationships/image" Target="../media/image73.wmf"/><Relationship Id="rId7" Type="http://schemas.openxmlformats.org/officeDocument/2006/relationships/image" Target="../media/image72.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 Id="rId3" Type="http://schemas.openxmlformats.org/officeDocument/2006/relationships/image" Target="../media/image68.wmf"/><Relationship Id="rId2" Type="http://schemas.openxmlformats.org/officeDocument/2006/relationships/image" Target="../media/image67.wmf"/><Relationship Id="rId18" Type="http://schemas.openxmlformats.org/officeDocument/2006/relationships/image" Target="../media/image83.wmf"/><Relationship Id="rId17" Type="http://schemas.openxmlformats.org/officeDocument/2006/relationships/image" Target="../media/image82.wmf"/><Relationship Id="rId16" Type="http://schemas.openxmlformats.org/officeDocument/2006/relationships/image" Target="../media/image81.wmf"/><Relationship Id="rId15" Type="http://schemas.openxmlformats.org/officeDocument/2006/relationships/image" Target="../media/image80.wmf"/><Relationship Id="rId14" Type="http://schemas.openxmlformats.org/officeDocument/2006/relationships/image" Target="../media/image79.wmf"/><Relationship Id="rId13" Type="http://schemas.openxmlformats.org/officeDocument/2006/relationships/image" Target="../media/image78.wmf"/><Relationship Id="rId12" Type="http://schemas.openxmlformats.org/officeDocument/2006/relationships/image" Target="../media/image77.wmf"/><Relationship Id="rId11" Type="http://schemas.openxmlformats.org/officeDocument/2006/relationships/image" Target="../media/image76.wmf"/><Relationship Id="rId10" Type="http://schemas.openxmlformats.org/officeDocument/2006/relationships/image" Target="../media/image75.w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89.wmf"/><Relationship Id="rId7" Type="http://schemas.openxmlformats.org/officeDocument/2006/relationships/image" Target="../media/image88.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69.wmf"/><Relationship Id="rId3" Type="http://schemas.openxmlformats.org/officeDocument/2006/relationships/image" Target="../media/image66.wmf"/><Relationship Id="rId2" Type="http://schemas.openxmlformats.org/officeDocument/2006/relationships/image" Target="../media/image85.wmf"/><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9.wmf"/><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37.wmf"/><Relationship Id="rId8" Type="http://schemas.openxmlformats.org/officeDocument/2006/relationships/image" Target="../media/image36.wmf"/><Relationship Id="rId7" Type="http://schemas.openxmlformats.org/officeDocument/2006/relationships/image" Target="../media/image35.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39.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41.wmf"/><Relationship Id="rId3"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E43AC-4C7A-4C93-A32A-BF5D4A0EEDB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F0258-32E6-48E1-910D-ABFBEFAD65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AFA4A2-D586-45F5-BB7C-C2ED9235754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AFA4A2-D586-45F5-BB7C-C2ED9235754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AFA4A2-D586-45F5-BB7C-C2ED9235754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FAFA4A2-D586-45F5-BB7C-C2ED9235754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18F2069-32BD-486B-8998-CA25E1DB913D}"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C45B639-5B06-4416-8807-7FB8FE1541D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4D5C1F-EE1C-4275-9D30-A91E83A26E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794E900-ED4D-4F32-A3AD-34E820A1C6A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4692E2-2E36-4BA6-BF46-F8FA43FD31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63B8D0-EB74-4420-911C-521F82DBBEC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F2069-32BD-486B-8998-CA25E1DB913D}"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5B639-5B06-4416-8807-7FB8FE1541DA}"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 Id="rId3" Type="http://schemas.openxmlformats.org/officeDocument/2006/relationships/oleObject" Target="../embeddings/oleObject1.bin"/><Relationship Id="rId2" Type="http://schemas.openxmlformats.org/officeDocument/2006/relationships/image" Target="../media/image4.emf"/><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emf"/></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17.wmf"/><Relationship Id="rId7" Type="http://schemas.openxmlformats.org/officeDocument/2006/relationships/oleObject" Target="../embeddings/oleObject7.bin"/><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oleObject" Target="../embeddings/oleObject5.bin"/><Relationship Id="rId3" Type="http://schemas.openxmlformats.org/officeDocument/2006/relationships/oleObject" Target="../embeddings/oleObject4.bin"/><Relationship Id="rId2" Type="http://schemas.openxmlformats.org/officeDocument/2006/relationships/image" Target="../media/image15.wmf"/><Relationship Id="rId15" Type="http://schemas.openxmlformats.org/officeDocument/2006/relationships/notesSlide" Target="../notesSlides/notesSlide14.xml"/><Relationship Id="rId14" Type="http://schemas.openxmlformats.org/officeDocument/2006/relationships/vmlDrawing" Target="../drawings/vmlDrawing2.vml"/><Relationship Id="rId13" Type="http://schemas.openxmlformats.org/officeDocument/2006/relationships/slideLayout" Target="../slideLayouts/slideLayout1.xml"/><Relationship Id="rId12" Type="http://schemas.openxmlformats.org/officeDocument/2006/relationships/image" Target="../media/image19.wmf"/><Relationship Id="rId11" Type="http://schemas.openxmlformats.org/officeDocument/2006/relationships/oleObject" Target="../embeddings/oleObject9.bin"/><Relationship Id="rId10" Type="http://schemas.openxmlformats.org/officeDocument/2006/relationships/image" Target="../media/image18.w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0.emf"/></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vmlDrawing" Target="../drawings/vmlDrawing3.vml"/><Relationship Id="rId6" Type="http://schemas.openxmlformats.org/officeDocument/2006/relationships/slideLayout" Target="../slideLayouts/slideLayout1.xml"/><Relationship Id="rId5" Type="http://schemas.openxmlformats.org/officeDocument/2006/relationships/image" Target="../media/image23.wmf"/><Relationship Id="rId4" Type="http://schemas.openxmlformats.org/officeDocument/2006/relationships/oleObject" Target="../embeddings/oleObject11.bin"/><Relationship Id="rId3" Type="http://schemas.openxmlformats.org/officeDocument/2006/relationships/image" Target="../media/image22.png"/><Relationship Id="rId2" Type="http://schemas.openxmlformats.org/officeDocument/2006/relationships/image" Target="../media/image21.w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9" Type="http://schemas.openxmlformats.org/officeDocument/2006/relationships/image" Target="../media/image32.wmf"/><Relationship Id="rId8" Type="http://schemas.openxmlformats.org/officeDocument/2006/relationships/oleObject" Target="../embeddings/oleObject15.bin"/><Relationship Id="rId7" Type="http://schemas.openxmlformats.org/officeDocument/2006/relationships/image" Target="../media/image31.wmf"/><Relationship Id="rId6" Type="http://schemas.openxmlformats.org/officeDocument/2006/relationships/oleObject" Target="../embeddings/oleObject14.bin"/><Relationship Id="rId5" Type="http://schemas.openxmlformats.org/officeDocument/2006/relationships/image" Target="../media/image30.wmf"/><Relationship Id="rId4" Type="http://schemas.openxmlformats.org/officeDocument/2006/relationships/oleObject" Target="../embeddings/oleObject13.bin"/><Relationship Id="rId3" Type="http://schemas.openxmlformats.org/officeDocument/2006/relationships/image" Target="../media/image29.wmf"/><Relationship Id="rId22" Type="http://schemas.openxmlformats.org/officeDocument/2006/relationships/notesSlide" Target="../notesSlides/notesSlide27.xml"/><Relationship Id="rId21" Type="http://schemas.openxmlformats.org/officeDocument/2006/relationships/vmlDrawing" Target="../drawings/vmlDrawing4.vml"/><Relationship Id="rId20" Type="http://schemas.openxmlformats.org/officeDocument/2006/relationships/slideLayout" Target="../slideLayouts/slideLayout1.xml"/><Relationship Id="rId2" Type="http://schemas.openxmlformats.org/officeDocument/2006/relationships/oleObject" Target="../embeddings/oleObject12.bin"/><Relationship Id="rId19" Type="http://schemas.openxmlformats.org/officeDocument/2006/relationships/image" Target="../media/image37.wmf"/><Relationship Id="rId18" Type="http://schemas.openxmlformats.org/officeDocument/2006/relationships/oleObject" Target="../embeddings/oleObject20.bin"/><Relationship Id="rId17" Type="http://schemas.openxmlformats.org/officeDocument/2006/relationships/image" Target="../media/image36.wmf"/><Relationship Id="rId16" Type="http://schemas.openxmlformats.org/officeDocument/2006/relationships/oleObject" Target="../embeddings/oleObject19.bin"/><Relationship Id="rId15" Type="http://schemas.openxmlformats.org/officeDocument/2006/relationships/image" Target="../media/image35.wmf"/><Relationship Id="rId14" Type="http://schemas.openxmlformats.org/officeDocument/2006/relationships/oleObject" Target="../embeddings/oleObject18.bin"/><Relationship Id="rId13" Type="http://schemas.openxmlformats.org/officeDocument/2006/relationships/image" Target="../media/image34.wmf"/><Relationship Id="rId12" Type="http://schemas.openxmlformats.org/officeDocument/2006/relationships/oleObject" Target="../embeddings/oleObject17.bin"/><Relationship Id="rId11" Type="http://schemas.openxmlformats.org/officeDocument/2006/relationships/image" Target="../media/image33.wmf"/><Relationship Id="rId10" Type="http://schemas.openxmlformats.org/officeDocument/2006/relationships/oleObject" Target="../embeddings/oleObject16.bin"/><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9" Type="http://schemas.openxmlformats.org/officeDocument/2006/relationships/image" Target="../media/image39.wmf"/><Relationship Id="rId8" Type="http://schemas.openxmlformats.org/officeDocument/2006/relationships/oleObject" Target="../embeddings/oleObject24.bin"/><Relationship Id="rId7" Type="http://schemas.openxmlformats.org/officeDocument/2006/relationships/image" Target="../media/image36.wmf"/><Relationship Id="rId6" Type="http://schemas.openxmlformats.org/officeDocument/2006/relationships/oleObject" Target="../embeddings/oleObject23.bin"/><Relationship Id="rId5" Type="http://schemas.openxmlformats.org/officeDocument/2006/relationships/image" Target="../media/image35.wmf"/><Relationship Id="rId4" Type="http://schemas.openxmlformats.org/officeDocument/2006/relationships/oleObject" Target="../embeddings/oleObject22.bin"/><Relationship Id="rId3" Type="http://schemas.openxmlformats.org/officeDocument/2006/relationships/image" Target="../media/image38.wmf"/><Relationship Id="rId2" Type="http://schemas.openxmlformats.org/officeDocument/2006/relationships/oleObject" Target="../embeddings/oleObject21.bin"/><Relationship Id="rId12" Type="http://schemas.openxmlformats.org/officeDocument/2006/relationships/notesSlide" Target="../notesSlides/notesSlide28.xml"/><Relationship Id="rId11" Type="http://schemas.openxmlformats.org/officeDocument/2006/relationships/vmlDrawing" Target="../drawings/vmlDrawing5.vml"/><Relationship Id="rId10" Type="http://schemas.openxmlformats.org/officeDocument/2006/relationships/slideLayout" Target="../slideLayouts/slideLayout1.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1.wmf"/><Relationship Id="rId7" Type="http://schemas.openxmlformats.org/officeDocument/2006/relationships/oleObject" Target="../embeddings/oleObject28.bin"/><Relationship Id="rId6" Type="http://schemas.openxmlformats.org/officeDocument/2006/relationships/image" Target="../media/image40.wmf"/><Relationship Id="rId5" Type="http://schemas.openxmlformats.org/officeDocument/2006/relationships/oleObject" Target="../embeddings/oleObject27.bin"/><Relationship Id="rId4" Type="http://schemas.openxmlformats.org/officeDocument/2006/relationships/image" Target="../media/image37.wmf"/><Relationship Id="rId3" Type="http://schemas.openxmlformats.org/officeDocument/2006/relationships/oleObject" Target="../embeddings/oleObject26.bin"/><Relationship Id="rId2" Type="http://schemas.openxmlformats.org/officeDocument/2006/relationships/image" Target="../media/image39.wmf"/><Relationship Id="rId11" Type="http://schemas.openxmlformats.org/officeDocument/2006/relationships/notesSlide" Target="../notesSlides/notesSlide29.xml"/><Relationship Id="rId10" Type="http://schemas.openxmlformats.org/officeDocument/2006/relationships/vmlDrawing" Target="../drawings/vmlDrawing6.vml"/><Relationship Id="rId1"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33.bin"/><Relationship Id="rId8" Type="http://schemas.openxmlformats.org/officeDocument/2006/relationships/image" Target="../media/image46.wmf"/><Relationship Id="rId7" Type="http://schemas.openxmlformats.org/officeDocument/2006/relationships/oleObject" Target="../embeddings/oleObject32.bin"/><Relationship Id="rId6" Type="http://schemas.openxmlformats.org/officeDocument/2006/relationships/image" Target="../media/image45.wmf"/><Relationship Id="rId5" Type="http://schemas.openxmlformats.org/officeDocument/2006/relationships/oleObject" Target="../embeddings/oleObject31.bin"/><Relationship Id="rId4" Type="http://schemas.openxmlformats.org/officeDocument/2006/relationships/image" Target="../media/image44.wmf"/><Relationship Id="rId3" Type="http://schemas.openxmlformats.org/officeDocument/2006/relationships/oleObject" Target="../embeddings/oleObject30.bin"/><Relationship Id="rId2" Type="http://schemas.openxmlformats.org/officeDocument/2006/relationships/image" Target="../media/image43.emf"/><Relationship Id="rId15" Type="http://schemas.openxmlformats.org/officeDocument/2006/relationships/notesSlide" Target="../notesSlides/notesSlide31.xml"/><Relationship Id="rId14" Type="http://schemas.openxmlformats.org/officeDocument/2006/relationships/vmlDrawing" Target="../drawings/vmlDrawing7.vml"/><Relationship Id="rId13" Type="http://schemas.openxmlformats.org/officeDocument/2006/relationships/slideLayout" Target="../slideLayouts/slideLayout1.xml"/><Relationship Id="rId12" Type="http://schemas.openxmlformats.org/officeDocument/2006/relationships/image" Target="../media/image48.wmf"/><Relationship Id="rId11" Type="http://schemas.openxmlformats.org/officeDocument/2006/relationships/oleObject" Target="../embeddings/oleObject34.bin"/><Relationship Id="rId10" Type="http://schemas.openxmlformats.org/officeDocument/2006/relationships/image" Target="../media/image47.wmf"/><Relationship Id="rId1" Type="http://schemas.openxmlformats.org/officeDocument/2006/relationships/oleObject" Target="../embeddings/oleObject29.bin"/></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39.bin"/><Relationship Id="rId8" Type="http://schemas.openxmlformats.org/officeDocument/2006/relationships/image" Target="../media/image51.wmf"/><Relationship Id="rId7" Type="http://schemas.openxmlformats.org/officeDocument/2006/relationships/oleObject" Target="../embeddings/oleObject38.bin"/><Relationship Id="rId6" Type="http://schemas.openxmlformats.org/officeDocument/2006/relationships/image" Target="../media/image50.wmf"/><Relationship Id="rId5" Type="http://schemas.openxmlformats.org/officeDocument/2006/relationships/oleObject" Target="../embeddings/oleObject37.bin"/><Relationship Id="rId4" Type="http://schemas.openxmlformats.org/officeDocument/2006/relationships/image" Target="../media/image49.wmf"/><Relationship Id="rId3" Type="http://schemas.openxmlformats.org/officeDocument/2006/relationships/oleObject" Target="../embeddings/oleObject36.bin"/><Relationship Id="rId2" Type="http://schemas.openxmlformats.org/officeDocument/2006/relationships/image" Target="../media/image43.emf"/><Relationship Id="rId15" Type="http://schemas.openxmlformats.org/officeDocument/2006/relationships/notesSlide" Target="../notesSlides/notesSlide32.xml"/><Relationship Id="rId14" Type="http://schemas.openxmlformats.org/officeDocument/2006/relationships/vmlDrawing" Target="../drawings/vmlDrawing8.vml"/><Relationship Id="rId13" Type="http://schemas.openxmlformats.org/officeDocument/2006/relationships/slideLayout" Target="../slideLayouts/slideLayout1.xml"/><Relationship Id="rId12" Type="http://schemas.openxmlformats.org/officeDocument/2006/relationships/image" Target="../media/image53.wmf"/><Relationship Id="rId11" Type="http://schemas.openxmlformats.org/officeDocument/2006/relationships/oleObject" Target="../embeddings/oleObject40.bin"/><Relationship Id="rId10" Type="http://schemas.openxmlformats.org/officeDocument/2006/relationships/image" Target="../media/image52.wmf"/><Relationship Id="rId1" Type="http://schemas.openxmlformats.org/officeDocument/2006/relationships/oleObject" Target="../embeddings/oleObject35.bin"/></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vmlDrawing" Target="../drawings/vmlDrawing9.vml"/><Relationship Id="rId5" Type="http://schemas.openxmlformats.org/officeDocument/2006/relationships/slideLayout" Target="../slideLayouts/slideLayout1.xml"/><Relationship Id="rId4" Type="http://schemas.openxmlformats.org/officeDocument/2006/relationships/image" Target="../media/image54.wmf"/><Relationship Id="rId3" Type="http://schemas.openxmlformats.org/officeDocument/2006/relationships/oleObject" Target="../embeddings/oleObject42.bin"/><Relationship Id="rId2" Type="http://schemas.openxmlformats.org/officeDocument/2006/relationships/image" Target="../media/image36.wmf"/><Relationship Id="rId1" Type="http://schemas.openxmlformats.org/officeDocument/2006/relationships/oleObject" Target="../embeddings/oleObject41.bin"/></Relationships>
</file>

<file path=ppt/slides/_rels/slide34.xml.rels><?xml version="1.0" encoding="UTF-8" standalone="yes"?>
<Relationships xmlns="http://schemas.openxmlformats.org/package/2006/relationships"><Relationship Id="rId9" Type="http://schemas.openxmlformats.org/officeDocument/2006/relationships/image" Target="../media/image58.wmf"/><Relationship Id="rId8" Type="http://schemas.openxmlformats.org/officeDocument/2006/relationships/oleObject" Target="../embeddings/oleObject46.bin"/><Relationship Id="rId7" Type="http://schemas.openxmlformats.org/officeDocument/2006/relationships/image" Target="../media/image57.wmf"/><Relationship Id="rId6" Type="http://schemas.openxmlformats.org/officeDocument/2006/relationships/oleObject" Target="../embeddings/oleObject45.bin"/><Relationship Id="rId5" Type="http://schemas.openxmlformats.org/officeDocument/2006/relationships/image" Target="../media/image15.wmf"/><Relationship Id="rId4" Type="http://schemas.openxmlformats.org/officeDocument/2006/relationships/oleObject" Target="../embeddings/oleObject44.bin"/><Relationship Id="rId3" Type="http://schemas.openxmlformats.org/officeDocument/2006/relationships/image" Target="../media/image56.wmf"/><Relationship Id="rId2" Type="http://schemas.openxmlformats.org/officeDocument/2006/relationships/oleObject" Target="../embeddings/oleObject43.bin"/><Relationship Id="rId14" Type="http://schemas.openxmlformats.org/officeDocument/2006/relationships/notesSlide" Target="../notesSlides/notesSlide34.xml"/><Relationship Id="rId13" Type="http://schemas.openxmlformats.org/officeDocument/2006/relationships/vmlDrawing" Target="../drawings/vmlDrawing10.vml"/><Relationship Id="rId12" Type="http://schemas.openxmlformats.org/officeDocument/2006/relationships/slideLayout" Target="../slideLayouts/slideLayout1.xml"/><Relationship Id="rId11" Type="http://schemas.openxmlformats.org/officeDocument/2006/relationships/image" Target="../media/image59.wmf"/><Relationship Id="rId10" Type="http://schemas.openxmlformats.org/officeDocument/2006/relationships/oleObject" Target="../embeddings/oleObject47.bin"/><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9" Type="http://schemas.openxmlformats.org/officeDocument/2006/relationships/oleObject" Target="../embeddings/oleObject52.bin"/><Relationship Id="rId8" Type="http://schemas.openxmlformats.org/officeDocument/2006/relationships/image" Target="../media/image36.wmf"/><Relationship Id="rId7" Type="http://schemas.openxmlformats.org/officeDocument/2006/relationships/oleObject" Target="../embeddings/oleObject51.bin"/><Relationship Id="rId6" Type="http://schemas.openxmlformats.org/officeDocument/2006/relationships/image" Target="../media/image61.wmf"/><Relationship Id="rId5" Type="http://schemas.openxmlformats.org/officeDocument/2006/relationships/oleObject" Target="../embeddings/oleObject50.bin"/><Relationship Id="rId4" Type="http://schemas.openxmlformats.org/officeDocument/2006/relationships/image" Target="../media/image51.wmf"/><Relationship Id="rId3" Type="http://schemas.openxmlformats.org/officeDocument/2006/relationships/oleObject" Target="../embeddings/oleObject49.bin"/><Relationship Id="rId2" Type="http://schemas.openxmlformats.org/officeDocument/2006/relationships/image" Target="../media/image60.wmf"/><Relationship Id="rId13" Type="http://schemas.openxmlformats.org/officeDocument/2006/relationships/notesSlide" Target="../notesSlides/notesSlide35.xml"/><Relationship Id="rId12" Type="http://schemas.openxmlformats.org/officeDocument/2006/relationships/vmlDrawing" Target="../drawings/vmlDrawing11.vml"/><Relationship Id="rId11" Type="http://schemas.openxmlformats.org/officeDocument/2006/relationships/slideLayout" Target="../slideLayouts/slideLayout1.xml"/><Relationship Id="rId10" Type="http://schemas.openxmlformats.org/officeDocument/2006/relationships/image" Target="../media/image62.wmf"/><Relationship Id="rId1" Type="http://schemas.openxmlformats.org/officeDocument/2006/relationships/oleObject" Target="../embeddings/oleObject48.bin"/></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vmlDrawing" Target="../drawings/vmlDrawing12.vml"/><Relationship Id="rId5" Type="http://schemas.openxmlformats.org/officeDocument/2006/relationships/slideLayout" Target="../slideLayouts/slideLayout1.xml"/><Relationship Id="rId4" Type="http://schemas.openxmlformats.org/officeDocument/2006/relationships/image" Target="../media/image62.wmf"/><Relationship Id="rId3" Type="http://schemas.openxmlformats.org/officeDocument/2006/relationships/oleObject" Target="../embeddings/oleObject54.bin"/><Relationship Id="rId2" Type="http://schemas.openxmlformats.org/officeDocument/2006/relationships/image" Target="../media/image54.wmf"/><Relationship Id="rId1" Type="http://schemas.openxmlformats.org/officeDocument/2006/relationships/oleObject" Target="../embeddings/oleObject53.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38.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image" Target="../media/image68.wmf"/><Relationship Id="rId7" Type="http://schemas.openxmlformats.org/officeDocument/2006/relationships/oleObject" Target="../embeddings/oleObject57.bin"/><Relationship Id="rId6" Type="http://schemas.openxmlformats.org/officeDocument/2006/relationships/image" Target="../media/image67.wmf"/><Relationship Id="rId5" Type="http://schemas.openxmlformats.org/officeDocument/2006/relationships/oleObject" Target="../embeddings/oleObject56.bin"/><Relationship Id="rId43" Type="http://schemas.openxmlformats.org/officeDocument/2006/relationships/notesSlide" Target="../notesSlides/notesSlide38.xml"/><Relationship Id="rId42" Type="http://schemas.openxmlformats.org/officeDocument/2006/relationships/vmlDrawing" Target="../drawings/vmlDrawing13.vml"/><Relationship Id="rId41" Type="http://schemas.openxmlformats.org/officeDocument/2006/relationships/slideLayout" Target="../slideLayouts/slideLayout1.xml"/><Relationship Id="rId40" Type="http://schemas.openxmlformats.org/officeDocument/2006/relationships/image" Target="../media/image83.wmf"/><Relationship Id="rId4" Type="http://schemas.openxmlformats.org/officeDocument/2006/relationships/image" Target="../media/image66.wmf"/><Relationship Id="rId39" Type="http://schemas.openxmlformats.org/officeDocument/2006/relationships/oleObject" Target="../embeddings/oleObject74.bin"/><Relationship Id="rId38" Type="http://schemas.openxmlformats.org/officeDocument/2006/relationships/image" Target="../media/image82.wmf"/><Relationship Id="rId37" Type="http://schemas.openxmlformats.org/officeDocument/2006/relationships/oleObject" Target="../embeddings/oleObject73.bin"/><Relationship Id="rId36" Type="http://schemas.openxmlformats.org/officeDocument/2006/relationships/image" Target="../media/image81.wmf"/><Relationship Id="rId35" Type="http://schemas.openxmlformats.org/officeDocument/2006/relationships/oleObject" Target="../embeddings/oleObject72.bin"/><Relationship Id="rId34" Type="http://schemas.openxmlformats.org/officeDocument/2006/relationships/image" Target="../media/image80.wmf"/><Relationship Id="rId33" Type="http://schemas.openxmlformats.org/officeDocument/2006/relationships/oleObject" Target="../embeddings/oleObject71.bin"/><Relationship Id="rId32" Type="http://schemas.openxmlformats.org/officeDocument/2006/relationships/oleObject" Target="../embeddings/oleObject70.bin"/><Relationship Id="rId31" Type="http://schemas.openxmlformats.org/officeDocument/2006/relationships/oleObject" Target="../embeddings/oleObject69.bin"/><Relationship Id="rId30" Type="http://schemas.openxmlformats.org/officeDocument/2006/relationships/image" Target="../media/image79.wmf"/><Relationship Id="rId3" Type="http://schemas.openxmlformats.org/officeDocument/2006/relationships/oleObject" Target="../embeddings/oleObject55.bin"/><Relationship Id="rId29" Type="http://schemas.openxmlformats.org/officeDocument/2006/relationships/oleObject" Target="../embeddings/oleObject68.bin"/><Relationship Id="rId28" Type="http://schemas.openxmlformats.org/officeDocument/2006/relationships/image" Target="../media/image78.wmf"/><Relationship Id="rId27" Type="http://schemas.openxmlformats.org/officeDocument/2006/relationships/oleObject" Target="../embeddings/oleObject67.bin"/><Relationship Id="rId26" Type="http://schemas.openxmlformats.org/officeDocument/2006/relationships/image" Target="../media/image77.wmf"/><Relationship Id="rId25" Type="http://schemas.openxmlformats.org/officeDocument/2006/relationships/oleObject" Target="../embeddings/oleObject66.bin"/><Relationship Id="rId24" Type="http://schemas.openxmlformats.org/officeDocument/2006/relationships/image" Target="../media/image76.wmf"/><Relationship Id="rId23" Type="http://schemas.openxmlformats.org/officeDocument/2006/relationships/oleObject" Target="../embeddings/oleObject65.bin"/><Relationship Id="rId22" Type="http://schemas.openxmlformats.org/officeDocument/2006/relationships/image" Target="../media/image75.wmf"/><Relationship Id="rId21" Type="http://schemas.openxmlformats.org/officeDocument/2006/relationships/oleObject" Target="../embeddings/oleObject64.bin"/><Relationship Id="rId20" Type="http://schemas.openxmlformats.org/officeDocument/2006/relationships/image" Target="../media/image74.wmf"/><Relationship Id="rId2" Type="http://schemas.openxmlformats.org/officeDocument/2006/relationships/image" Target="../media/image65.png"/><Relationship Id="rId19" Type="http://schemas.openxmlformats.org/officeDocument/2006/relationships/oleObject" Target="../embeddings/oleObject63.bin"/><Relationship Id="rId18" Type="http://schemas.openxmlformats.org/officeDocument/2006/relationships/image" Target="../media/image73.wmf"/><Relationship Id="rId17" Type="http://schemas.openxmlformats.org/officeDocument/2006/relationships/oleObject" Target="../embeddings/oleObject62.bin"/><Relationship Id="rId16" Type="http://schemas.openxmlformats.org/officeDocument/2006/relationships/image" Target="../media/image72.wmf"/><Relationship Id="rId15" Type="http://schemas.openxmlformats.org/officeDocument/2006/relationships/oleObject" Target="../embeddings/oleObject61.bin"/><Relationship Id="rId14" Type="http://schemas.openxmlformats.org/officeDocument/2006/relationships/image" Target="../media/image71.wmf"/><Relationship Id="rId13" Type="http://schemas.openxmlformats.org/officeDocument/2006/relationships/oleObject" Target="../embeddings/oleObject60.bin"/><Relationship Id="rId12" Type="http://schemas.openxmlformats.org/officeDocument/2006/relationships/image" Target="../media/image70.wmf"/><Relationship Id="rId11" Type="http://schemas.openxmlformats.org/officeDocument/2006/relationships/oleObject" Target="../embeddings/oleObject59.bin"/><Relationship Id="rId10" Type="http://schemas.openxmlformats.org/officeDocument/2006/relationships/image" Target="../media/image69.wmf"/><Relationship Id="rId1" Type="http://schemas.openxmlformats.org/officeDocument/2006/relationships/image" Target="../media/image64.png"/></Relationships>
</file>

<file path=ppt/slides/_rels/slide39.xml.rels><?xml version="1.0" encoding="UTF-8" standalone="yes"?>
<Relationships xmlns="http://schemas.openxmlformats.org/package/2006/relationships"><Relationship Id="rId9" Type="http://schemas.openxmlformats.org/officeDocument/2006/relationships/image" Target="../media/image69.wmf"/><Relationship Id="rId8" Type="http://schemas.openxmlformats.org/officeDocument/2006/relationships/oleObject" Target="../embeddings/oleObject78.bin"/><Relationship Id="rId7" Type="http://schemas.openxmlformats.org/officeDocument/2006/relationships/image" Target="../media/image66.wmf"/><Relationship Id="rId6" Type="http://schemas.openxmlformats.org/officeDocument/2006/relationships/oleObject" Target="../embeddings/oleObject77.bin"/><Relationship Id="rId5" Type="http://schemas.openxmlformats.org/officeDocument/2006/relationships/image" Target="../media/image85.wmf"/><Relationship Id="rId4" Type="http://schemas.openxmlformats.org/officeDocument/2006/relationships/oleObject" Target="../embeddings/oleObject76.bin"/><Relationship Id="rId3" Type="http://schemas.openxmlformats.org/officeDocument/2006/relationships/image" Target="../media/image74.wmf"/><Relationship Id="rId20" Type="http://schemas.openxmlformats.org/officeDocument/2006/relationships/notesSlide" Target="../notesSlides/notesSlide39.xml"/><Relationship Id="rId2" Type="http://schemas.openxmlformats.org/officeDocument/2006/relationships/oleObject" Target="../embeddings/oleObject75.bin"/><Relationship Id="rId19" Type="http://schemas.openxmlformats.org/officeDocument/2006/relationships/vmlDrawing" Target="../drawings/vmlDrawing14.vml"/><Relationship Id="rId18" Type="http://schemas.openxmlformats.org/officeDocument/2006/relationships/slideLayout" Target="../slideLayouts/slideLayout1.xml"/><Relationship Id="rId17" Type="http://schemas.openxmlformats.org/officeDocument/2006/relationships/image" Target="../media/image89.wmf"/><Relationship Id="rId16" Type="http://schemas.openxmlformats.org/officeDocument/2006/relationships/oleObject" Target="../embeddings/oleObject82.bin"/><Relationship Id="rId15" Type="http://schemas.openxmlformats.org/officeDocument/2006/relationships/image" Target="../media/image88.wmf"/><Relationship Id="rId14" Type="http://schemas.openxmlformats.org/officeDocument/2006/relationships/oleObject" Target="../embeddings/oleObject81.bin"/><Relationship Id="rId13" Type="http://schemas.openxmlformats.org/officeDocument/2006/relationships/image" Target="../media/image87.wmf"/><Relationship Id="rId12" Type="http://schemas.openxmlformats.org/officeDocument/2006/relationships/oleObject" Target="../embeddings/oleObject80.bin"/><Relationship Id="rId11" Type="http://schemas.openxmlformats.org/officeDocument/2006/relationships/image" Target="../media/image86.wmf"/><Relationship Id="rId10" Type="http://schemas.openxmlformats.org/officeDocument/2006/relationships/oleObject" Target="../embeddings/oleObject79.bin"/><Relationship Id="rId1" Type="http://schemas.openxmlformats.org/officeDocument/2006/relationships/image" Target="../media/image8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任意多边形 3"/>
          <p:cNvSpPr/>
          <p:nvPr/>
        </p:nvSpPr>
        <p:spPr>
          <a:xfrm>
            <a:off x="-24130" y="2412365"/>
            <a:ext cx="1517650" cy="1533525"/>
          </a:xfrm>
          <a:custGeom>
            <a:avLst/>
            <a:gdLst>
              <a:gd name="connsiteX0" fmla="*/ 0 w 1665181"/>
              <a:gd name="connsiteY0" fmla="*/ 0 h 1533379"/>
              <a:gd name="connsiteX1" fmla="*/ 1417593 w 1665181"/>
              <a:gd name="connsiteY1" fmla="*/ 0 h 1533379"/>
              <a:gd name="connsiteX2" fmla="*/ 1417593 w 1665181"/>
              <a:gd name="connsiteY2" fmla="*/ 1109881 h 1533379"/>
              <a:gd name="connsiteX3" fmla="*/ 1419514 w 1665181"/>
              <a:gd name="connsiteY3" fmla="*/ 1090290 h 1533379"/>
              <a:gd name="connsiteX4" fmla="*/ 1582286 w 1665181"/>
              <a:gd name="connsiteY4" fmla="*/ 872451 h 1533379"/>
              <a:gd name="connsiteX5" fmla="*/ 1655746 w 1665181"/>
              <a:gd name="connsiteY5" fmla="*/ 833997 h 1533379"/>
              <a:gd name="connsiteX6" fmla="*/ 1655746 w 1665181"/>
              <a:gd name="connsiteY6" fmla="*/ 0 h 1533379"/>
              <a:gd name="connsiteX7" fmla="*/ 1665181 w 1665181"/>
              <a:gd name="connsiteY7" fmla="*/ 0 h 1533379"/>
              <a:gd name="connsiteX8" fmla="*/ 1665181 w 1665181"/>
              <a:gd name="connsiteY8" fmla="*/ 1533379 h 1533379"/>
              <a:gd name="connsiteX9" fmla="*/ 0 w 1665181"/>
              <a:gd name="connsiteY9" fmla="*/ 1533379 h 153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5181" h="1533379">
                <a:moveTo>
                  <a:pt x="0" y="0"/>
                </a:moveTo>
                <a:lnTo>
                  <a:pt x="1417593" y="0"/>
                </a:lnTo>
                <a:lnTo>
                  <a:pt x="1417593" y="1109881"/>
                </a:lnTo>
                <a:lnTo>
                  <a:pt x="1419514" y="1090290"/>
                </a:lnTo>
                <a:cubicBezTo>
                  <a:pt x="1434447" y="1017626"/>
                  <a:pt x="1496480" y="931288"/>
                  <a:pt x="1582286" y="872451"/>
                </a:cubicBezTo>
                <a:lnTo>
                  <a:pt x="1655746" y="833997"/>
                </a:lnTo>
                <a:lnTo>
                  <a:pt x="1655746" y="0"/>
                </a:lnTo>
                <a:lnTo>
                  <a:pt x="1665181" y="0"/>
                </a:lnTo>
                <a:lnTo>
                  <a:pt x="1665181" y="1533379"/>
                </a:lnTo>
                <a:lnTo>
                  <a:pt x="0" y="1533379"/>
                </a:lnTo>
                <a:close/>
              </a:path>
            </a:pathLst>
          </a:cu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200785" y="2412365"/>
            <a:ext cx="10991850" cy="15335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135120" y="2717800"/>
            <a:ext cx="9174480" cy="922020"/>
          </a:xfrm>
          <a:prstGeom prst="rect">
            <a:avLst/>
          </a:prstGeom>
          <a:noFill/>
          <a:effectLst/>
        </p:spPr>
        <p:txBody>
          <a:bodyPr wrap="square" rtlCol="0">
            <a:spAutoFit/>
          </a:bodyPr>
          <a:lstStyle/>
          <a:p>
            <a:r>
              <a:rPr lang="en-US" altLang="zh-CN" sz="5400" b="1" dirty="0" smtClean="0">
                <a:solidFill>
                  <a:schemeClr val="bg1"/>
                </a:solidFill>
                <a:latin typeface="微软雅黑" panose="020B0503020204020204" pitchFamily="34" charset="-122"/>
                <a:ea typeface="微软雅黑" panose="020B0503020204020204" pitchFamily="34" charset="-122"/>
              </a:rPr>
              <a:t>TL </a:t>
            </a:r>
            <a:r>
              <a:rPr lang="en-US" altLang="zh-CN" sz="5400" b="1" dirty="0" smtClean="0">
                <a:solidFill>
                  <a:schemeClr val="bg1"/>
                </a:solidFill>
                <a:latin typeface="微软雅黑" panose="020B0503020204020204" pitchFamily="34" charset="-122"/>
                <a:ea typeface="微软雅黑" panose="020B0503020204020204" pitchFamily="34" charset="-122"/>
              </a:rPr>
              <a:t>Presentation</a:t>
            </a:r>
            <a:endParaRPr lang="en-US" altLang="zh-CN" sz="5400" b="1" dirty="0" smtClean="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794885" y="4296410"/>
            <a:ext cx="3803650" cy="460375"/>
          </a:xfrm>
          <a:prstGeom prst="rect">
            <a:avLst/>
          </a:prstGeom>
          <a:noFill/>
          <a:effectLst/>
        </p:spPr>
        <p:txBody>
          <a:bodyPr wrap="square" rtlCol="0">
            <a:spAutoFit/>
          </a:bodyPr>
          <a:lstStyle/>
          <a:p>
            <a:r>
              <a:rPr lang="en-US" altLang="zh-CN" sz="2400" dirty="0" smtClean="0">
                <a:solidFill>
                  <a:srgbClr val="3E4150"/>
                </a:solidFill>
                <a:latin typeface="微软雅黑" panose="020B0503020204020204" pitchFamily="34" charset="-122"/>
                <a:ea typeface="微软雅黑" panose="020B0503020204020204" pitchFamily="34" charset="-122"/>
              </a:rPr>
              <a:t>Group:6    </a:t>
            </a:r>
            <a:endParaRPr lang="en-US" altLang="zh-CN" sz="2400" dirty="0" smtClean="0">
              <a:solidFill>
                <a:srgbClr val="3E4150"/>
              </a:solidFill>
              <a:latin typeface="微软雅黑" panose="020B0503020204020204" pitchFamily="34" charset="-122"/>
              <a:ea typeface="微软雅黑" panose="020B0503020204020204" pitchFamily="34" charset="-122"/>
            </a:endParaRPr>
          </a:p>
        </p:txBody>
      </p:sp>
      <p:sp>
        <p:nvSpPr>
          <p:cNvPr id="6" name="books_57238"/>
          <p:cNvSpPr>
            <a:spLocks noChangeAspect="1"/>
          </p:cNvSpPr>
          <p:nvPr/>
        </p:nvSpPr>
        <p:spPr bwMode="auto">
          <a:xfrm>
            <a:off x="1200785" y="1503045"/>
            <a:ext cx="2444750" cy="2660650"/>
          </a:xfrm>
          <a:custGeom>
            <a:avLst/>
            <a:gdLst>
              <a:gd name="connsiteX0" fmla="*/ 502158 w 559398"/>
              <a:gd name="connsiteY0" fmla="*/ 333911 h 608615"/>
              <a:gd name="connsiteX1" fmla="*/ 538489 w 559398"/>
              <a:gd name="connsiteY1" fmla="*/ 345127 h 608615"/>
              <a:gd name="connsiteX2" fmla="*/ 540640 w 559398"/>
              <a:gd name="connsiteY2" fmla="*/ 362310 h 608615"/>
              <a:gd name="connsiteX3" fmla="*/ 527255 w 559398"/>
              <a:gd name="connsiteY3" fmla="*/ 369230 h 608615"/>
              <a:gd name="connsiteX4" fmla="*/ 532275 w 559398"/>
              <a:gd name="connsiteY4" fmla="*/ 374480 h 608615"/>
              <a:gd name="connsiteX5" fmla="*/ 522714 w 559398"/>
              <a:gd name="connsiteY5" fmla="*/ 413856 h 608615"/>
              <a:gd name="connsiteX6" fmla="*/ 544704 w 559398"/>
              <a:gd name="connsiteY6" fmla="*/ 442493 h 608615"/>
              <a:gd name="connsiteX7" fmla="*/ 545421 w 559398"/>
              <a:gd name="connsiteY7" fmla="*/ 441777 h 608615"/>
              <a:gd name="connsiteX8" fmla="*/ 559045 w 559398"/>
              <a:gd name="connsiteY8" fmla="*/ 445357 h 608615"/>
              <a:gd name="connsiteX9" fmla="*/ 517933 w 559398"/>
              <a:gd name="connsiteY9" fmla="*/ 486403 h 608615"/>
              <a:gd name="connsiteX10" fmla="*/ 433321 w 559398"/>
              <a:gd name="connsiteY10" fmla="*/ 525779 h 608615"/>
              <a:gd name="connsiteX11" fmla="*/ 368547 w 559398"/>
              <a:gd name="connsiteY11" fmla="*/ 563962 h 608615"/>
              <a:gd name="connsiteX12" fmla="*/ 316919 w 559398"/>
              <a:gd name="connsiteY12" fmla="*/ 584962 h 608615"/>
              <a:gd name="connsiteX13" fmla="*/ 410853 w 559398"/>
              <a:gd name="connsiteY13" fmla="*/ 515517 h 608615"/>
              <a:gd name="connsiteX14" fmla="*/ 537055 w 559398"/>
              <a:gd name="connsiteY14" fmla="*/ 449414 h 608615"/>
              <a:gd name="connsiteX15" fmla="*/ 510285 w 559398"/>
              <a:gd name="connsiteY15" fmla="*/ 413856 h 608615"/>
              <a:gd name="connsiteX16" fmla="*/ 524148 w 559398"/>
              <a:gd name="connsiteY16" fmla="*/ 370901 h 608615"/>
              <a:gd name="connsiteX17" fmla="*/ 423043 w 559398"/>
              <a:gd name="connsiteY17" fmla="*/ 427459 h 608615"/>
              <a:gd name="connsiteX18" fmla="*/ 311899 w 559398"/>
              <a:gd name="connsiteY18" fmla="*/ 485210 h 608615"/>
              <a:gd name="connsiteX19" fmla="*/ 308314 w 559398"/>
              <a:gd name="connsiteY19" fmla="*/ 479244 h 608615"/>
              <a:gd name="connsiteX20" fmla="*/ 413482 w 559398"/>
              <a:gd name="connsiteY20" fmla="*/ 410992 h 608615"/>
              <a:gd name="connsiteX21" fmla="*/ 511241 w 559398"/>
              <a:gd name="connsiteY21" fmla="*/ 356344 h 608615"/>
              <a:gd name="connsiteX22" fmla="*/ 497139 w 559398"/>
              <a:gd name="connsiteY22" fmla="*/ 351809 h 608615"/>
              <a:gd name="connsiteX23" fmla="*/ 502158 w 559398"/>
              <a:gd name="connsiteY23" fmla="*/ 333911 h 608615"/>
              <a:gd name="connsiteX24" fmla="*/ 34866 w 559398"/>
              <a:gd name="connsiteY24" fmla="*/ 310947 h 608615"/>
              <a:gd name="connsiteX25" fmla="*/ 70717 w 559398"/>
              <a:gd name="connsiteY25" fmla="*/ 330998 h 608615"/>
              <a:gd name="connsiteX26" fmla="*/ 160822 w 559398"/>
              <a:gd name="connsiteY26" fmla="*/ 393062 h 608615"/>
              <a:gd name="connsiteX27" fmla="*/ 231329 w 559398"/>
              <a:gd name="connsiteY27" fmla="*/ 447488 h 608615"/>
              <a:gd name="connsiteX28" fmla="*/ 291320 w 559398"/>
              <a:gd name="connsiteY28" fmla="*/ 488068 h 608615"/>
              <a:gd name="connsiteX29" fmla="*/ 293232 w 559398"/>
              <a:gd name="connsiteY29" fmla="*/ 490455 h 608615"/>
              <a:gd name="connsiteX30" fmla="*/ 302075 w 559398"/>
              <a:gd name="connsiteY30" fmla="*/ 496661 h 608615"/>
              <a:gd name="connsiteX31" fmla="*/ 297295 w 559398"/>
              <a:gd name="connsiteY31" fmla="*/ 601454 h 608615"/>
              <a:gd name="connsiteX32" fmla="*/ 292276 w 559398"/>
              <a:gd name="connsiteY32" fmla="*/ 605512 h 608615"/>
              <a:gd name="connsiteX33" fmla="*/ 286300 w 559398"/>
              <a:gd name="connsiteY33" fmla="*/ 608615 h 608615"/>
              <a:gd name="connsiteX34" fmla="*/ 244952 w 559398"/>
              <a:gd name="connsiteY34" fmla="*/ 581880 h 608615"/>
              <a:gd name="connsiteX35" fmla="*/ 146960 w 559398"/>
              <a:gd name="connsiteY35" fmla="*/ 516235 h 608615"/>
              <a:gd name="connsiteX36" fmla="*/ 65697 w 559398"/>
              <a:gd name="connsiteY36" fmla="*/ 464674 h 608615"/>
              <a:gd name="connsiteX37" fmla="*/ 21481 w 559398"/>
              <a:gd name="connsiteY37" fmla="*/ 427436 h 608615"/>
              <a:gd name="connsiteX38" fmla="*/ 17896 w 559398"/>
              <a:gd name="connsiteY38" fmla="*/ 424094 h 608615"/>
              <a:gd name="connsiteX39" fmla="*/ 13355 w 559398"/>
              <a:gd name="connsiteY39" fmla="*/ 361792 h 608615"/>
              <a:gd name="connsiteX40" fmla="*/ 21720 w 559398"/>
              <a:gd name="connsiteY40" fmla="*/ 314050 h 608615"/>
              <a:gd name="connsiteX41" fmla="*/ 32715 w 559398"/>
              <a:gd name="connsiteY41" fmla="*/ 311186 h 608615"/>
              <a:gd name="connsiteX42" fmla="*/ 34866 w 559398"/>
              <a:gd name="connsiteY42" fmla="*/ 310947 h 608615"/>
              <a:gd name="connsiteX43" fmla="*/ 14534 w 559398"/>
              <a:gd name="connsiteY43" fmla="*/ 145339 h 608615"/>
              <a:gd name="connsiteX44" fmla="*/ 158691 w 559398"/>
              <a:gd name="connsiteY44" fmla="*/ 248910 h 608615"/>
              <a:gd name="connsiteX45" fmla="*/ 284917 w 559398"/>
              <a:gd name="connsiteY45" fmla="*/ 335060 h 608615"/>
              <a:gd name="connsiteX46" fmla="*/ 287547 w 559398"/>
              <a:gd name="connsiteY46" fmla="*/ 347469 h 608615"/>
              <a:gd name="connsiteX47" fmla="*/ 283244 w 559398"/>
              <a:gd name="connsiteY47" fmla="*/ 428369 h 608615"/>
              <a:gd name="connsiteX48" fmla="*/ 275594 w 559398"/>
              <a:gd name="connsiteY48" fmla="*/ 432664 h 608615"/>
              <a:gd name="connsiteX49" fmla="*/ 268900 w 559398"/>
              <a:gd name="connsiteY49" fmla="*/ 434096 h 608615"/>
              <a:gd name="connsiteX50" fmla="*/ 127134 w 559398"/>
              <a:gd name="connsiteY50" fmla="*/ 340310 h 608615"/>
              <a:gd name="connsiteX51" fmla="*/ 11187 w 559398"/>
              <a:gd name="connsiteY51" fmla="*/ 259649 h 608615"/>
              <a:gd name="connsiteX52" fmla="*/ 10948 w 559398"/>
              <a:gd name="connsiteY52" fmla="*/ 259410 h 608615"/>
              <a:gd name="connsiteX53" fmla="*/ 3298 w 559398"/>
              <a:gd name="connsiteY53" fmla="*/ 255353 h 608615"/>
              <a:gd name="connsiteX54" fmla="*/ 2581 w 559398"/>
              <a:gd name="connsiteY54" fmla="*/ 217171 h 608615"/>
              <a:gd name="connsiteX55" fmla="*/ 5689 w 559398"/>
              <a:gd name="connsiteY55" fmla="*/ 148919 h 608615"/>
              <a:gd name="connsiteX56" fmla="*/ 6884 w 559398"/>
              <a:gd name="connsiteY56" fmla="*/ 147249 h 608615"/>
              <a:gd name="connsiteX57" fmla="*/ 14534 w 559398"/>
              <a:gd name="connsiteY57" fmla="*/ 145339 h 608615"/>
              <a:gd name="connsiteX58" fmla="*/ 288828 w 559398"/>
              <a:gd name="connsiteY58" fmla="*/ 66171 h 608615"/>
              <a:gd name="connsiteX59" fmla="*/ 249504 w 559398"/>
              <a:gd name="connsiteY59" fmla="*/ 87348 h 608615"/>
              <a:gd name="connsiteX60" fmla="*/ 144821 w 559398"/>
              <a:gd name="connsiteY60" fmla="*/ 145102 h 608615"/>
              <a:gd name="connsiteX61" fmla="*/ 181866 w 559398"/>
              <a:gd name="connsiteY61" fmla="*/ 168252 h 608615"/>
              <a:gd name="connsiteX62" fmla="*/ 264800 w 559398"/>
              <a:gd name="connsiteY62" fmla="*/ 112168 h 608615"/>
              <a:gd name="connsiteX63" fmla="*/ 313318 w 559398"/>
              <a:gd name="connsiteY63" fmla="*/ 83768 h 608615"/>
              <a:gd name="connsiteX64" fmla="*/ 302563 w 559398"/>
              <a:gd name="connsiteY64" fmla="*/ 71835 h 608615"/>
              <a:gd name="connsiteX65" fmla="*/ 288828 w 559398"/>
              <a:gd name="connsiteY65" fmla="*/ 66171 h 608615"/>
              <a:gd name="connsiteX66" fmla="*/ 281052 w 559398"/>
              <a:gd name="connsiteY66" fmla="*/ 0 h 608615"/>
              <a:gd name="connsiteX67" fmla="*/ 388126 w 559398"/>
              <a:gd name="connsiteY67" fmla="*/ 72551 h 608615"/>
              <a:gd name="connsiteX68" fmla="*/ 532961 w 559398"/>
              <a:gd name="connsiteY68" fmla="*/ 176844 h 608615"/>
              <a:gd name="connsiteX69" fmla="*/ 537024 w 559398"/>
              <a:gd name="connsiteY69" fmla="*/ 186867 h 608615"/>
              <a:gd name="connsiteX70" fmla="*/ 534873 w 559398"/>
              <a:gd name="connsiteY70" fmla="*/ 200471 h 608615"/>
              <a:gd name="connsiteX71" fmla="*/ 512407 w 559398"/>
              <a:gd name="connsiteY71" fmla="*/ 215029 h 608615"/>
              <a:gd name="connsiteX72" fmla="*/ 500457 w 559398"/>
              <a:gd name="connsiteY72" fmla="*/ 247963 h 608615"/>
              <a:gd name="connsiteX73" fmla="*/ 521011 w 559398"/>
              <a:gd name="connsiteY73" fmla="*/ 287580 h 608615"/>
              <a:gd name="connsiteX74" fmla="*/ 521489 w 559398"/>
              <a:gd name="connsiteY74" fmla="*/ 288296 h 608615"/>
              <a:gd name="connsiteX75" fmla="*/ 532005 w 559398"/>
              <a:gd name="connsiteY75" fmla="*/ 288773 h 608615"/>
              <a:gd name="connsiteX76" fmla="*/ 535351 w 559398"/>
              <a:gd name="connsiteY76" fmla="*/ 297126 h 608615"/>
              <a:gd name="connsiteX77" fmla="*/ 510734 w 559398"/>
              <a:gd name="connsiteY77" fmla="*/ 316457 h 608615"/>
              <a:gd name="connsiteX78" fmla="*/ 456002 w 559398"/>
              <a:gd name="connsiteY78" fmla="*/ 349153 h 608615"/>
              <a:gd name="connsiteX79" fmla="*/ 395057 w 559398"/>
              <a:gd name="connsiteY79" fmla="*/ 383042 h 608615"/>
              <a:gd name="connsiteX80" fmla="*/ 302563 w 559398"/>
              <a:gd name="connsiteY80" fmla="*/ 429341 h 608615"/>
              <a:gd name="connsiteX81" fmla="*/ 298022 w 559398"/>
              <a:gd name="connsiteY81" fmla="*/ 421227 h 608615"/>
              <a:gd name="connsiteX82" fmla="*/ 394340 w 559398"/>
              <a:gd name="connsiteY82" fmla="*/ 361325 h 608615"/>
              <a:gd name="connsiteX83" fmla="*/ 451222 w 559398"/>
              <a:gd name="connsiteY83" fmla="*/ 329583 h 608615"/>
              <a:gd name="connsiteX84" fmla="*/ 508822 w 559398"/>
              <a:gd name="connsiteY84" fmla="*/ 295217 h 608615"/>
              <a:gd name="connsiteX85" fmla="*/ 511929 w 559398"/>
              <a:gd name="connsiteY85" fmla="*/ 293308 h 608615"/>
              <a:gd name="connsiteX86" fmla="*/ 487311 w 559398"/>
              <a:gd name="connsiteY86" fmla="*/ 244383 h 608615"/>
              <a:gd name="connsiteX87" fmla="*/ 489462 w 559398"/>
              <a:gd name="connsiteY87" fmla="*/ 228871 h 608615"/>
              <a:gd name="connsiteX88" fmla="*/ 413460 w 559398"/>
              <a:gd name="connsiteY88" fmla="*/ 268965 h 608615"/>
              <a:gd name="connsiteX89" fmla="*/ 352514 w 559398"/>
              <a:gd name="connsiteY89" fmla="*/ 301422 h 608615"/>
              <a:gd name="connsiteX90" fmla="*/ 309016 w 559398"/>
              <a:gd name="connsiteY90" fmla="*/ 322424 h 608615"/>
              <a:gd name="connsiteX91" fmla="*/ 298739 w 559398"/>
              <a:gd name="connsiteY91" fmla="*/ 323856 h 608615"/>
              <a:gd name="connsiteX92" fmla="*/ 150079 w 559398"/>
              <a:gd name="connsiteY92" fmla="*/ 220518 h 608615"/>
              <a:gd name="connsiteX93" fmla="*/ 38465 w 559398"/>
              <a:gd name="connsiteY93" fmla="*/ 134840 h 608615"/>
              <a:gd name="connsiteX94" fmla="*/ 37509 w 559398"/>
              <a:gd name="connsiteY94" fmla="*/ 132692 h 608615"/>
              <a:gd name="connsiteX95" fmla="*/ 36314 w 559398"/>
              <a:gd name="connsiteY95" fmla="*/ 119328 h 608615"/>
              <a:gd name="connsiteX96" fmla="*/ 174935 w 559398"/>
              <a:gd name="connsiteY96" fmla="*/ 40094 h 608615"/>
              <a:gd name="connsiteX97" fmla="*/ 277706 w 559398"/>
              <a:gd name="connsiteY97" fmla="*/ 954 h 608615"/>
              <a:gd name="connsiteX98" fmla="*/ 281052 w 559398"/>
              <a:gd name="connsiteY98" fmla="*/ 0 h 60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59398" h="608615">
                <a:moveTo>
                  <a:pt x="502158" y="333911"/>
                </a:moveTo>
                <a:cubicBezTo>
                  <a:pt x="514109" y="337968"/>
                  <a:pt x="526299" y="341071"/>
                  <a:pt x="538489" y="345127"/>
                </a:cubicBezTo>
                <a:cubicBezTo>
                  <a:pt x="545421" y="347752"/>
                  <a:pt x="548528" y="358491"/>
                  <a:pt x="540640" y="362310"/>
                </a:cubicBezTo>
                <a:cubicBezTo>
                  <a:pt x="536099" y="364696"/>
                  <a:pt x="531797" y="366844"/>
                  <a:pt x="527255" y="369230"/>
                </a:cubicBezTo>
                <a:cubicBezTo>
                  <a:pt x="530123" y="368276"/>
                  <a:pt x="533470" y="371617"/>
                  <a:pt x="532275" y="374480"/>
                </a:cubicBezTo>
                <a:cubicBezTo>
                  <a:pt x="526538" y="388322"/>
                  <a:pt x="518173" y="397390"/>
                  <a:pt x="522714" y="413856"/>
                </a:cubicBezTo>
                <a:cubicBezTo>
                  <a:pt x="526299" y="426981"/>
                  <a:pt x="533231" y="436050"/>
                  <a:pt x="544704" y="442493"/>
                </a:cubicBezTo>
                <a:cubicBezTo>
                  <a:pt x="544943" y="442255"/>
                  <a:pt x="545182" y="442016"/>
                  <a:pt x="545421" y="441777"/>
                </a:cubicBezTo>
                <a:cubicBezTo>
                  <a:pt x="549484" y="437720"/>
                  <a:pt x="557611" y="439391"/>
                  <a:pt x="559045" y="445357"/>
                </a:cubicBezTo>
                <a:cubicBezTo>
                  <a:pt x="563108" y="464687"/>
                  <a:pt x="531080" y="479244"/>
                  <a:pt x="517933" y="486403"/>
                </a:cubicBezTo>
                <a:cubicBezTo>
                  <a:pt x="490446" y="500960"/>
                  <a:pt x="461764" y="512654"/>
                  <a:pt x="433321" y="525779"/>
                </a:cubicBezTo>
                <a:cubicBezTo>
                  <a:pt x="410375" y="536279"/>
                  <a:pt x="390059" y="550836"/>
                  <a:pt x="368547" y="563962"/>
                </a:cubicBezTo>
                <a:cubicBezTo>
                  <a:pt x="359703" y="569450"/>
                  <a:pt x="327914" y="595701"/>
                  <a:pt x="316919" y="584962"/>
                </a:cubicBezTo>
                <a:cubicBezTo>
                  <a:pt x="307119" y="575416"/>
                  <a:pt x="399141" y="521483"/>
                  <a:pt x="410853" y="515517"/>
                </a:cubicBezTo>
                <a:cubicBezTo>
                  <a:pt x="453159" y="493562"/>
                  <a:pt x="500724" y="480199"/>
                  <a:pt x="537055" y="449414"/>
                </a:cubicBezTo>
                <a:cubicBezTo>
                  <a:pt x="522236" y="443925"/>
                  <a:pt x="513153" y="429368"/>
                  <a:pt x="510285" y="413856"/>
                </a:cubicBezTo>
                <a:cubicBezTo>
                  <a:pt x="508134" y="400254"/>
                  <a:pt x="511241" y="378776"/>
                  <a:pt x="524148" y="370901"/>
                </a:cubicBezTo>
                <a:cubicBezTo>
                  <a:pt x="489729" y="388560"/>
                  <a:pt x="456267" y="407651"/>
                  <a:pt x="423043" y="427459"/>
                </a:cubicBezTo>
                <a:cubicBezTo>
                  <a:pt x="387190" y="448698"/>
                  <a:pt x="352055" y="473039"/>
                  <a:pt x="311899" y="485210"/>
                </a:cubicBezTo>
                <a:cubicBezTo>
                  <a:pt x="308553" y="486165"/>
                  <a:pt x="305685" y="481630"/>
                  <a:pt x="308314" y="479244"/>
                </a:cubicBezTo>
                <a:cubicBezTo>
                  <a:pt x="339865" y="451800"/>
                  <a:pt x="377630" y="432232"/>
                  <a:pt x="413482" y="410992"/>
                </a:cubicBezTo>
                <a:cubicBezTo>
                  <a:pt x="445511" y="391901"/>
                  <a:pt x="478017" y="373287"/>
                  <a:pt x="511241" y="356344"/>
                </a:cubicBezTo>
                <a:cubicBezTo>
                  <a:pt x="506461" y="354912"/>
                  <a:pt x="501919" y="353480"/>
                  <a:pt x="497139" y="351809"/>
                </a:cubicBezTo>
                <a:cubicBezTo>
                  <a:pt x="486144" y="347752"/>
                  <a:pt x="490685" y="330093"/>
                  <a:pt x="502158" y="333911"/>
                </a:cubicBezTo>
                <a:close/>
                <a:moveTo>
                  <a:pt x="34866" y="310947"/>
                </a:moveTo>
                <a:cubicBezTo>
                  <a:pt x="47294" y="311186"/>
                  <a:pt x="61634" y="323121"/>
                  <a:pt x="70717" y="330998"/>
                </a:cubicBezTo>
                <a:cubicBezTo>
                  <a:pt x="98202" y="354630"/>
                  <a:pt x="132141" y="370862"/>
                  <a:pt x="160822" y="393062"/>
                </a:cubicBezTo>
                <a:cubicBezTo>
                  <a:pt x="184484" y="410965"/>
                  <a:pt x="207428" y="429823"/>
                  <a:pt x="231329" y="447488"/>
                </a:cubicBezTo>
                <a:cubicBezTo>
                  <a:pt x="250449" y="461810"/>
                  <a:pt x="272916" y="473029"/>
                  <a:pt x="291320" y="488068"/>
                </a:cubicBezTo>
                <a:cubicBezTo>
                  <a:pt x="292276" y="488784"/>
                  <a:pt x="292754" y="489500"/>
                  <a:pt x="293232" y="490455"/>
                </a:cubicBezTo>
                <a:cubicBezTo>
                  <a:pt x="297056" y="489977"/>
                  <a:pt x="300880" y="491648"/>
                  <a:pt x="302075" y="496661"/>
                </a:cubicBezTo>
                <a:cubicBezTo>
                  <a:pt x="310201" y="529364"/>
                  <a:pt x="306138" y="568990"/>
                  <a:pt x="297295" y="601454"/>
                </a:cubicBezTo>
                <a:cubicBezTo>
                  <a:pt x="296578" y="604318"/>
                  <a:pt x="294427" y="605512"/>
                  <a:pt x="292276" y="605512"/>
                </a:cubicBezTo>
                <a:cubicBezTo>
                  <a:pt x="290841" y="607421"/>
                  <a:pt x="288690" y="608615"/>
                  <a:pt x="286300" y="608615"/>
                </a:cubicBezTo>
                <a:cubicBezTo>
                  <a:pt x="272438" y="608376"/>
                  <a:pt x="255947" y="588802"/>
                  <a:pt x="244952" y="581880"/>
                </a:cubicBezTo>
                <a:cubicBezTo>
                  <a:pt x="211491" y="560635"/>
                  <a:pt x="179225" y="538912"/>
                  <a:pt x="146960" y="516235"/>
                </a:cubicBezTo>
                <a:cubicBezTo>
                  <a:pt x="120430" y="497855"/>
                  <a:pt x="92705" y="482339"/>
                  <a:pt x="65697" y="464674"/>
                </a:cubicBezTo>
                <a:cubicBezTo>
                  <a:pt x="50879" y="454887"/>
                  <a:pt x="31042" y="443668"/>
                  <a:pt x="21481" y="427436"/>
                </a:cubicBezTo>
                <a:cubicBezTo>
                  <a:pt x="19808" y="426959"/>
                  <a:pt x="18613" y="425765"/>
                  <a:pt x="17896" y="424094"/>
                </a:cubicBezTo>
                <a:cubicBezTo>
                  <a:pt x="11921" y="404520"/>
                  <a:pt x="12399" y="382320"/>
                  <a:pt x="13355" y="361792"/>
                </a:cubicBezTo>
                <a:cubicBezTo>
                  <a:pt x="14311" y="346276"/>
                  <a:pt x="14311" y="327895"/>
                  <a:pt x="21720" y="314050"/>
                </a:cubicBezTo>
                <a:cubicBezTo>
                  <a:pt x="24110" y="309753"/>
                  <a:pt x="29129" y="309276"/>
                  <a:pt x="32715" y="311186"/>
                </a:cubicBezTo>
                <a:cubicBezTo>
                  <a:pt x="33432" y="310947"/>
                  <a:pt x="33910" y="310708"/>
                  <a:pt x="34866" y="310947"/>
                </a:cubicBezTo>
                <a:close/>
                <a:moveTo>
                  <a:pt x="14534" y="145339"/>
                </a:moveTo>
                <a:cubicBezTo>
                  <a:pt x="62586" y="179942"/>
                  <a:pt x="111117" y="213830"/>
                  <a:pt x="158691" y="248910"/>
                </a:cubicBezTo>
                <a:cubicBezTo>
                  <a:pt x="199571" y="278979"/>
                  <a:pt x="238061" y="314298"/>
                  <a:pt x="284917" y="335060"/>
                </a:cubicBezTo>
                <a:cubicBezTo>
                  <a:pt x="290655" y="337685"/>
                  <a:pt x="290655" y="343412"/>
                  <a:pt x="287547" y="347469"/>
                </a:cubicBezTo>
                <a:cubicBezTo>
                  <a:pt x="287786" y="374197"/>
                  <a:pt x="286830" y="401879"/>
                  <a:pt x="283244" y="428369"/>
                </a:cubicBezTo>
                <a:cubicBezTo>
                  <a:pt x="282527" y="432903"/>
                  <a:pt x="278941" y="433857"/>
                  <a:pt x="275594" y="432664"/>
                </a:cubicBezTo>
                <a:cubicBezTo>
                  <a:pt x="273920" y="434096"/>
                  <a:pt x="271530" y="434812"/>
                  <a:pt x="268900" y="434096"/>
                </a:cubicBezTo>
                <a:cubicBezTo>
                  <a:pt x="214632" y="418823"/>
                  <a:pt x="171839" y="372049"/>
                  <a:pt x="127134" y="340310"/>
                </a:cubicBezTo>
                <a:cubicBezTo>
                  <a:pt x="89362" y="313582"/>
                  <a:pt x="44178" y="292343"/>
                  <a:pt x="11187" y="259649"/>
                </a:cubicBezTo>
                <a:cubicBezTo>
                  <a:pt x="11187" y="259410"/>
                  <a:pt x="10948" y="259410"/>
                  <a:pt x="10948" y="259410"/>
                </a:cubicBezTo>
                <a:cubicBezTo>
                  <a:pt x="7840" y="259410"/>
                  <a:pt x="4733" y="258217"/>
                  <a:pt x="3298" y="255353"/>
                </a:cubicBezTo>
                <a:cubicBezTo>
                  <a:pt x="-3635" y="243899"/>
                  <a:pt x="2581" y="229580"/>
                  <a:pt x="2581" y="217171"/>
                </a:cubicBezTo>
                <a:cubicBezTo>
                  <a:pt x="2103" y="197363"/>
                  <a:pt x="-4591" y="166817"/>
                  <a:pt x="5689" y="148919"/>
                </a:cubicBezTo>
                <a:cubicBezTo>
                  <a:pt x="5928" y="148203"/>
                  <a:pt x="6406" y="147726"/>
                  <a:pt x="6884" y="147249"/>
                </a:cubicBezTo>
                <a:cubicBezTo>
                  <a:pt x="8319" y="144623"/>
                  <a:pt x="11426" y="142953"/>
                  <a:pt x="14534" y="145339"/>
                </a:cubicBezTo>
                <a:close/>
                <a:moveTo>
                  <a:pt x="288828" y="66171"/>
                </a:moveTo>
                <a:cubicBezTo>
                  <a:pt x="274913" y="65914"/>
                  <a:pt x="260797" y="79652"/>
                  <a:pt x="249504" y="87348"/>
                </a:cubicBezTo>
                <a:cubicBezTo>
                  <a:pt x="216044" y="109543"/>
                  <a:pt x="176847" y="120760"/>
                  <a:pt x="144821" y="145102"/>
                </a:cubicBezTo>
                <a:cubicBezTo>
                  <a:pt x="157966" y="151069"/>
                  <a:pt x="169438" y="160138"/>
                  <a:pt x="181866" y="168252"/>
                </a:cubicBezTo>
                <a:cubicBezTo>
                  <a:pt x="205767" y="146296"/>
                  <a:pt x="238032" y="128874"/>
                  <a:pt x="264800" y="112168"/>
                </a:cubicBezTo>
                <a:cubicBezTo>
                  <a:pt x="272926" y="107156"/>
                  <a:pt x="295154" y="89734"/>
                  <a:pt x="313318" y="83768"/>
                </a:cubicBezTo>
                <a:cubicBezTo>
                  <a:pt x="309733" y="79472"/>
                  <a:pt x="306148" y="75176"/>
                  <a:pt x="302563" y="71835"/>
                </a:cubicBezTo>
                <a:cubicBezTo>
                  <a:pt x="298082" y="67897"/>
                  <a:pt x="293466" y="66257"/>
                  <a:pt x="288828" y="66171"/>
                </a:cubicBezTo>
                <a:close/>
                <a:moveTo>
                  <a:pt x="281052" y="0"/>
                </a:moveTo>
                <a:cubicBezTo>
                  <a:pt x="321683" y="3102"/>
                  <a:pt x="358489" y="47970"/>
                  <a:pt x="388126" y="72551"/>
                </a:cubicBezTo>
                <a:cubicBezTo>
                  <a:pt x="434492" y="110975"/>
                  <a:pt x="477034" y="152739"/>
                  <a:pt x="532961" y="176844"/>
                </a:cubicBezTo>
                <a:cubicBezTo>
                  <a:pt x="537024" y="178753"/>
                  <a:pt x="537980" y="182810"/>
                  <a:pt x="537024" y="186867"/>
                </a:cubicBezTo>
                <a:cubicBezTo>
                  <a:pt x="539653" y="190686"/>
                  <a:pt x="539892" y="196891"/>
                  <a:pt x="534873" y="200471"/>
                </a:cubicBezTo>
                <a:cubicBezTo>
                  <a:pt x="527464" y="205482"/>
                  <a:pt x="520055" y="210255"/>
                  <a:pt x="512407" y="215029"/>
                </a:cubicBezTo>
                <a:cubicBezTo>
                  <a:pt x="503325" y="223620"/>
                  <a:pt x="499262" y="233644"/>
                  <a:pt x="500457" y="247963"/>
                </a:cubicBezTo>
                <a:cubicBezTo>
                  <a:pt x="501413" y="263237"/>
                  <a:pt x="506671" y="279466"/>
                  <a:pt x="521011" y="287580"/>
                </a:cubicBezTo>
                <a:cubicBezTo>
                  <a:pt x="521250" y="287819"/>
                  <a:pt x="521250" y="288057"/>
                  <a:pt x="521489" y="288296"/>
                </a:cubicBezTo>
                <a:cubicBezTo>
                  <a:pt x="525074" y="287103"/>
                  <a:pt x="528659" y="286864"/>
                  <a:pt x="532005" y="288773"/>
                </a:cubicBezTo>
                <a:cubicBezTo>
                  <a:pt x="534634" y="290682"/>
                  <a:pt x="536307" y="293785"/>
                  <a:pt x="535351" y="297126"/>
                </a:cubicBezTo>
                <a:cubicBezTo>
                  <a:pt x="532483" y="306911"/>
                  <a:pt x="518621" y="311684"/>
                  <a:pt x="510734" y="316457"/>
                </a:cubicBezTo>
                <a:cubicBezTo>
                  <a:pt x="492331" y="327435"/>
                  <a:pt x="474166" y="338414"/>
                  <a:pt x="456002" y="349153"/>
                </a:cubicBezTo>
                <a:cubicBezTo>
                  <a:pt x="435926" y="361086"/>
                  <a:pt x="415372" y="371825"/>
                  <a:pt x="395057" y="383042"/>
                </a:cubicBezTo>
                <a:cubicBezTo>
                  <a:pt x="365898" y="399271"/>
                  <a:pt x="335545" y="422182"/>
                  <a:pt x="302563" y="429341"/>
                </a:cubicBezTo>
                <a:cubicBezTo>
                  <a:pt x="298022" y="430296"/>
                  <a:pt x="294437" y="424807"/>
                  <a:pt x="298022" y="421227"/>
                </a:cubicBezTo>
                <a:cubicBezTo>
                  <a:pt x="323356" y="394975"/>
                  <a:pt x="362552" y="378508"/>
                  <a:pt x="394340" y="361325"/>
                </a:cubicBezTo>
                <a:cubicBezTo>
                  <a:pt x="413460" y="351062"/>
                  <a:pt x="432580" y="340561"/>
                  <a:pt x="451222" y="329583"/>
                </a:cubicBezTo>
                <a:cubicBezTo>
                  <a:pt x="470342" y="318128"/>
                  <a:pt x="489702" y="306672"/>
                  <a:pt x="508822" y="295217"/>
                </a:cubicBezTo>
                <a:cubicBezTo>
                  <a:pt x="509778" y="294501"/>
                  <a:pt x="510973" y="294024"/>
                  <a:pt x="511929" y="293308"/>
                </a:cubicBezTo>
                <a:cubicBezTo>
                  <a:pt x="494960" y="284477"/>
                  <a:pt x="486833" y="262998"/>
                  <a:pt x="487311" y="244383"/>
                </a:cubicBezTo>
                <a:cubicBezTo>
                  <a:pt x="487550" y="239610"/>
                  <a:pt x="488028" y="234121"/>
                  <a:pt x="489462" y="228871"/>
                </a:cubicBezTo>
                <a:cubicBezTo>
                  <a:pt x="464606" y="242951"/>
                  <a:pt x="439033" y="255839"/>
                  <a:pt x="413460" y="268965"/>
                </a:cubicBezTo>
                <a:cubicBezTo>
                  <a:pt x="392906" y="279466"/>
                  <a:pt x="372351" y="289728"/>
                  <a:pt x="352514" y="301422"/>
                </a:cubicBezTo>
                <a:cubicBezTo>
                  <a:pt x="338891" y="309059"/>
                  <a:pt x="325029" y="322424"/>
                  <a:pt x="309016" y="322424"/>
                </a:cubicBezTo>
                <a:cubicBezTo>
                  <a:pt x="306626" y="324810"/>
                  <a:pt x="302802" y="326003"/>
                  <a:pt x="298739" y="323856"/>
                </a:cubicBezTo>
                <a:cubicBezTo>
                  <a:pt x="244485" y="294978"/>
                  <a:pt x="200031" y="255600"/>
                  <a:pt x="150079" y="220518"/>
                </a:cubicBezTo>
                <a:cubicBezTo>
                  <a:pt x="113512" y="194743"/>
                  <a:pt x="63799" y="173025"/>
                  <a:pt x="38465" y="134840"/>
                </a:cubicBezTo>
                <a:cubicBezTo>
                  <a:pt x="37987" y="134124"/>
                  <a:pt x="37748" y="133408"/>
                  <a:pt x="37509" y="132692"/>
                </a:cubicBezTo>
                <a:cubicBezTo>
                  <a:pt x="32490" y="130544"/>
                  <a:pt x="30339" y="122430"/>
                  <a:pt x="36314" y="119328"/>
                </a:cubicBezTo>
                <a:cubicBezTo>
                  <a:pt x="83398" y="94269"/>
                  <a:pt x="127852" y="65153"/>
                  <a:pt x="174935" y="40094"/>
                </a:cubicBezTo>
                <a:cubicBezTo>
                  <a:pt x="201465" y="26013"/>
                  <a:pt x="244963" y="-5728"/>
                  <a:pt x="277706" y="954"/>
                </a:cubicBezTo>
                <a:cubicBezTo>
                  <a:pt x="278901" y="238"/>
                  <a:pt x="280096" y="0"/>
                  <a:pt x="281052" y="0"/>
                </a:cubicBezTo>
                <a:close/>
              </a:path>
            </a:pathLst>
          </a:custGeom>
          <a:solidFill>
            <a:srgbClr val="C00000"/>
          </a:solidFill>
          <a:ln>
            <a:noFill/>
          </a:ln>
        </p:spPr>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752021" y="112147"/>
            <a:ext cx="3276600" cy="52197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Analysis of Test 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 name="文本框 2"/>
              <p:cNvSpPr txBox="1"/>
              <p:nvPr/>
            </p:nvSpPr>
            <p:spPr>
              <a:xfrm>
                <a:off x="1985530" y="3844802"/>
                <a:ext cx="7787005" cy="1631216"/>
              </a:xfrm>
              <a:prstGeom prst="rect">
                <a:avLst/>
              </a:prstGeom>
              <a:noFill/>
            </p:spPr>
            <p:txBody>
              <a:bodyPr wrap="square" rtlCol="0">
                <a:spAutoFit/>
              </a:bodyPr>
              <a:lstStyle/>
              <a:p>
                <a:r>
                  <a:rPr lang="en-US" altLang="zh-CN" dirty="0"/>
                  <a:t>            </a:t>
                </a:r>
                <a:r>
                  <a:rPr lang="en-US" altLang="zh-CN" sz="2000" dirty="0"/>
                  <a:t>As the incident voltage is known, the reflection coefficient</a:t>
                </a:r>
                <a14:m>
                  <m:oMath xmlns:m="http://schemas.openxmlformats.org/officeDocument/2006/math">
                    <m:r>
                      <a:rPr lang="en-US" altLang="zh-CN" sz="2000" dirty="0"/>
                      <m:t> </m:t>
                    </m:r>
                    <m:r>
                      <a:rPr lang="zh-CN" altLang="en-US" sz="2000"/>
                      <m:t>𝜌</m:t>
                    </m:r>
                  </m:oMath>
                </a14:m>
                <a:r>
                  <a:rPr lang="en-US" altLang="zh-CN" sz="2000" dirty="0"/>
                  <a:t> can be calculated as long as the voltage value of the reflection point is measured</a:t>
                </a:r>
                <a:r>
                  <a:rPr lang="en-US" altLang="zh-CN" dirty="0"/>
                  <a:t>.</a:t>
                </a:r>
                <a:endParaRPr lang="zh-CN" altLang="zh-CN" dirty="0"/>
              </a:p>
              <a:p>
                <a:r>
                  <a:rPr lang="zh-CN" altLang="en-US" sz="2000" dirty="0"/>
                  <a:t>           In this experiment</a:t>
                </a:r>
                <a:r>
                  <a:rPr lang="en-US" altLang="zh-CN" sz="2000" dirty="0"/>
                  <a:t>:</a:t>
                </a:r>
                <a:r>
                  <a:rPr lang="en-US" altLang="zh-CN" sz="2000" i="1" dirty="0">
                    <a:latin typeface="Cambria" panose="02040503050406030204" pitchFamily="18" charset="0"/>
                    <a:cs typeface="Times New Roman" panose="02020603050405020304" pitchFamily="18" charset="0"/>
                  </a:rPr>
                  <a:t> Z</a:t>
                </a:r>
                <a:r>
                  <a:rPr lang="en-US" altLang="zh-CN" sz="2000" i="1" baseline="-25000" dirty="0">
                    <a:latin typeface="Cambria" panose="02040503050406030204" pitchFamily="18" charset="0"/>
                    <a:cs typeface="Times New Roman" panose="02020603050405020304" pitchFamily="18" charset="0"/>
                  </a:rPr>
                  <a:t>L</a:t>
                </a:r>
                <a:r>
                  <a:rPr lang="en-US" altLang="zh-CN" sz="2000" dirty="0">
                    <a:latin typeface="Cambria" panose="02040503050406030204" pitchFamily="18" charset="0"/>
                    <a:cs typeface="Times New Roman" panose="02020603050405020304" pitchFamily="18" charset="0"/>
                  </a:rPr>
                  <a:t>= ∞,   </a:t>
                </a:r>
                <a14:m>
                  <m:oMath xmlns:m="http://schemas.openxmlformats.org/officeDocument/2006/math">
                    <m:r>
                      <a:rPr lang="zh-CN" altLang="en-US" sz="2000" i="1">
                        <a:latin typeface="Cambria Math" panose="02040503050406030204" pitchFamily="18" charset="0"/>
                      </a:rPr>
                      <m:t>𝜌</m:t>
                    </m:r>
                  </m:oMath>
                </a14:m>
                <a:r>
                  <a:rPr lang="en-US" altLang="zh-CN" sz="2000" dirty="0">
                    <a:latin typeface="Cambria" panose="02040503050406030204" pitchFamily="18" charset="0"/>
                    <a:cs typeface="Times New Roman" panose="02020603050405020304" pitchFamily="18" charset="0"/>
                  </a:rPr>
                  <a:t>=1</a:t>
                </a:r>
              </a:p>
              <a:p>
                <a:r>
                  <a:rPr lang="en-US" altLang="zh-CN" sz="2000" dirty="0">
                    <a:latin typeface="Cambria" panose="02040503050406030204" pitchFamily="18" charset="0"/>
                    <a:cs typeface="Times New Roman" panose="02020603050405020304" pitchFamily="18" charset="0"/>
                  </a:rPr>
                  <a:t>                                               </a:t>
                </a:r>
                <a:r>
                  <a:rPr lang="en-US" altLang="zh-CN" sz="2000" i="1" dirty="0">
                    <a:latin typeface="Cambria" panose="02040503050406030204" pitchFamily="18" charset="0"/>
                    <a:cs typeface="Times New Roman" panose="02020603050405020304" pitchFamily="18" charset="0"/>
                  </a:rPr>
                  <a:t>Z</a:t>
                </a:r>
                <a:r>
                  <a:rPr lang="en-US" altLang="zh-CN" sz="2000" i="1" baseline="-25000" dirty="0">
                    <a:latin typeface="Cambria" panose="02040503050406030204" pitchFamily="18" charset="0"/>
                    <a:cs typeface="Times New Roman" panose="02020603050405020304" pitchFamily="18" charset="0"/>
                  </a:rPr>
                  <a:t>L</a:t>
                </a:r>
                <a:r>
                  <a:rPr lang="en-US" altLang="zh-CN" sz="2000" dirty="0">
                    <a:latin typeface="Cambria" panose="02040503050406030204" pitchFamily="18" charset="0"/>
                    <a:cs typeface="Times New Roman" panose="02020603050405020304" pitchFamily="18" charset="0"/>
                  </a:rPr>
                  <a:t>= </a:t>
                </a:r>
                <a:r>
                  <a:rPr lang="en-US" altLang="zh-CN" sz="2000" i="1" dirty="0">
                    <a:latin typeface="Cambria" panose="02040503050406030204" pitchFamily="18" charset="0"/>
                    <a:cs typeface="Times New Roman" panose="02020603050405020304" pitchFamily="18" charset="0"/>
                  </a:rPr>
                  <a:t>Z</a:t>
                </a:r>
                <a:r>
                  <a:rPr lang="en-US" altLang="zh-CN" sz="2000" baseline="-25000" dirty="0">
                    <a:latin typeface="Cambria" panose="02040503050406030204" pitchFamily="18" charset="0"/>
                    <a:cs typeface="Times New Roman" panose="02020603050405020304" pitchFamily="18" charset="0"/>
                  </a:rPr>
                  <a:t>C</a:t>
                </a:r>
                <a:r>
                  <a:rPr lang="en-US" altLang="zh-CN" sz="2000" dirty="0">
                    <a:latin typeface="Cambria" panose="02040503050406030204" pitchFamily="18" charset="0"/>
                    <a:cs typeface="Times New Roman" panose="02020603050405020304" pitchFamily="18" charset="0"/>
                  </a:rPr>
                  <a:t>,  </a:t>
                </a:r>
                <a14:m>
                  <m:oMath xmlns:m="http://schemas.openxmlformats.org/officeDocument/2006/math">
                    <m:r>
                      <a:rPr lang="en-US" altLang="zh-CN" sz="2000" b="0" i="0" smtClean="0">
                        <a:latin typeface="Cambria Math" panose="02040503050406030204" pitchFamily="18" charset="0"/>
                      </a:rPr>
                      <m:t> </m:t>
                    </m:r>
                    <m:r>
                      <a:rPr lang="zh-CN" altLang="en-US" sz="2000" i="1">
                        <a:latin typeface="Cambria Math" panose="02040503050406030204" pitchFamily="18" charset="0"/>
                      </a:rPr>
                      <m:t>𝜌</m:t>
                    </m:r>
                  </m:oMath>
                </a14:m>
                <a:r>
                  <a:rPr lang="en-US" altLang="zh-CN" sz="2000" dirty="0">
                    <a:latin typeface="Cambria" panose="02040503050406030204" pitchFamily="18" charset="0"/>
                    <a:cs typeface="Times New Roman" panose="02020603050405020304" pitchFamily="18" charset="0"/>
                  </a:rPr>
                  <a:t>=0</a:t>
                </a:r>
              </a:p>
              <a:p>
                <a:r>
                  <a:rPr lang="en-US" altLang="zh-CN" sz="2000" dirty="0">
                    <a:latin typeface="Cambria" panose="02040503050406030204" pitchFamily="18" charset="0"/>
                    <a:cs typeface="Times New Roman" panose="02020603050405020304" pitchFamily="18" charset="0"/>
                  </a:rPr>
                  <a:t>                                               </a:t>
                </a:r>
                <a:r>
                  <a:rPr lang="en-US" altLang="zh-CN" sz="2000" i="1" dirty="0">
                    <a:latin typeface="Cambria" panose="02040503050406030204" pitchFamily="18" charset="0"/>
                    <a:cs typeface="Times New Roman" panose="02020603050405020304" pitchFamily="18" charset="0"/>
                  </a:rPr>
                  <a:t>Z</a:t>
                </a:r>
                <a:r>
                  <a:rPr lang="en-US" altLang="zh-CN" sz="2000" i="1" baseline="-25000" dirty="0">
                    <a:latin typeface="Cambria" panose="02040503050406030204" pitchFamily="18" charset="0"/>
                    <a:cs typeface="Times New Roman" panose="02020603050405020304" pitchFamily="18" charset="0"/>
                  </a:rPr>
                  <a:t>L</a:t>
                </a:r>
                <a:r>
                  <a:rPr lang="en-US" altLang="zh-CN" sz="2000" dirty="0">
                    <a:latin typeface="Cambria" panose="02040503050406030204" pitchFamily="18" charset="0"/>
                    <a:cs typeface="Times New Roman" panose="02020603050405020304" pitchFamily="18" charset="0"/>
                  </a:rPr>
                  <a:t>= 0 </a:t>
                </a:r>
                <a:r>
                  <a:rPr lang="en-US" altLang="zh-CN" sz="2000" dirty="0"/>
                  <a:t>,   </a:t>
                </a:r>
                <a14:m>
                  <m:oMath xmlns:m="http://schemas.openxmlformats.org/officeDocument/2006/math">
                    <m:r>
                      <a:rPr lang="zh-CN" altLang="en-US" sz="2000" i="1">
                        <a:latin typeface="Cambria Math" panose="02040503050406030204" pitchFamily="18" charset="0"/>
                      </a:rPr>
                      <m:t>𝜌</m:t>
                    </m:r>
                  </m:oMath>
                </a14:m>
                <a:r>
                  <a:rPr lang="en-US" altLang="zh-CN" sz="2000" dirty="0">
                    <a:latin typeface="Cambria" panose="02040503050406030204" pitchFamily="18" charset="0"/>
                    <a:cs typeface="Times New Roman" panose="02020603050405020304" pitchFamily="18" charset="0"/>
                  </a:rPr>
                  <a:t>=-1</a:t>
                </a:r>
                <a:endParaRPr lang="zh-CN" altLang="en-US" sz="2000" dirty="0"/>
              </a:p>
            </p:txBody>
          </p:sp>
        </mc:Choice>
        <mc:Fallback>
          <p:sp>
            <p:nvSpPr>
              <p:cNvPr id="3" name="文本框 2"/>
              <p:cNvSpPr txBox="1">
                <a:spLocks noRot="1" noChangeAspect="1" noMove="1" noResize="1" noEditPoints="1" noAdjustHandles="1" noChangeArrowheads="1" noChangeShapeType="1" noTextEdit="1"/>
              </p:cNvSpPr>
              <p:nvPr/>
            </p:nvSpPr>
            <p:spPr>
              <a:xfrm>
                <a:off x="1985530" y="3844802"/>
                <a:ext cx="7787005" cy="1631216"/>
              </a:xfrm>
              <a:prstGeom prst="rect">
                <a:avLst/>
              </a:prstGeom>
              <a:blipFill rotWithShape="1">
                <a:blip r:embed="rId1"/>
                <a:stretch>
                  <a:fillRect l="-861" t="-2247" r="-861" b="-5993"/>
                </a:stretch>
              </a:blipFill>
            </p:spPr>
            <p:txBody>
              <a:bodyPr/>
              <a:lstStyle/>
              <a:p>
                <a:r>
                  <a:rPr lang="zh-CN" altLang="en-US">
                    <a:noFill/>
                  </a:rPr>
                  <a:t> </a:t>
                </a:r>
                <a:endParaRPr lang="zh-CN" altLang="en-US">
                  <a:noFill/>
                </a:endParaRPr>
              </a:p>
            </p:txBody>
          </p:sp>
        </mc:Fallback>
      </mc:AlternateContent>
      <p:pic>
        <p:nvPicPr>
          <p:cNvPr id="8" name="图片 7"/>
          <p:cNvPicPr>
            <a:picLocks noChangeAspect="1"/>
          </p:cNvPicPr>
          <p:nvPr/>
        </p:nvPicPr>
        <p:blipFill>
          <a:blip r:embed="rId2"/>
          <a:stretch>
            <a:fillRect/>
          </a:stretch>
        </p:blipFill>
        <p:spPr>
          <a:xfrm>
            <a:off x="3461293" y="869203"/>
            <a:ext cx="5112568" cy="1707739"/>
          </a:xfrm>
          <a:prstGeom prst="rect">
            <a:avLst/>
          </a:prstGeom>
        </p:spPr>
      </p:pic>
      <p:sp>
        <p:nvSpPr>
          <p:cNvPr id="11" name="Rectangle 6"/>
          <p:cNvSpPr>
            <a:spLocks noChangeArrowheads="1"/>
          </p:cNvSpPr>
          <p:nvPr/>
        </p:nvSpPr>
        <p:spPr bwMode="auto">
          <a:xfrm>
            <a:off x="4291601" y="2953630"/>
            <a:ext cx="237623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4154713" y="2891789"/>
          <a:ext cx="3065145" cy="1074420"/>
        </p:xfrm>
        <a:graphic>
          <a:graphicData uri="http://schemas.openxmlformats.org/presentationml/2006/ole">
            <mc:AlternateContent xmlns:mc="http://schemas.openxmlformats.org/markup-compatibility/2006">
              <mc:Choice xmlns:v="urn:schemas-microsoft-com:vml" Requires="v">
                <p:oleObj spid="_x0000_s2070" name="" r:id="rId3" imgW="1282700" imgH="444500" progId="Equation.KSEE3">
                  <p:embed/>
                </p:oleObj>
              </mc:Choice>
              <mc:Fallback>
                <p:oleObj name="" r:id="rId3" imgW="1282700" imgH="444500" progId="Equation.KSEE3">
                  <p:embed/>
                  <p:pic>
                    <p:nvPicPr>
                      <p:cNvPr id="0" name="Object 5"/>
                      <p:cNvPicPr>
                        <a:picLocks noChangeAspect="1" noChangeArrowheads="1"/>
                      </p:cNvPicPr>
                      <p:nvPr/>
                    </p:nvPicPr>
                    <p:blipFill>
                      <a:blip r:embed="rId4"/>
                      <a:srcRect/>
                      <a:stretch>
                        <a:fillRect/>
                      </a:stretch>
                    </p:blipFill>
                    <p:spPr bwMode="auto">
                      <a:xfrm>
                        <a:off x="4154713" y="2891789"/>
                        <a:ext cx="3065145" cy="1074420"/>
                      </a:xfrm>
                      <a:prstGeom prst="rect">
                        <a:avLst/>
                      </a:prstGeom>
                      <a:noFill/>
                    </p:spPr>
                  </p:pic>
                </p:oleObj>
              </mc:Fallback>
            </mc:AlternateContent>
          </a:graphicData>
        </a:graphic>
      </p:graphicFrame>
      <p:sp>
        <p:nvSpPr>
          <p:cNvPr id="22" name="Rectangle 1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3" name="对象 22"/>
          <p:cNvGraphicFramePr>
            <a:graphicFrameLocks noChangeAspect="1"/>
          </p:cNvGraphicFramePr>
          <p:nvPr/>
        </p:nvGraphicFramePr>
        <p:xfrm>
          <a:off x="0" y="0"/>
          <a:ext cx="136525" cy="152400"/>
        </p:xfrm>
        <a:graphic>
          <a:graphicData uri="http://schemas.openxmlformats.org/presentationml/2006/ole">
            <mc:AlternateContent xmlns:mc="http://schemas.openxmlformats.org/markup-compatibility/2006">
              <mc:Choice xmlns:v="urn:schemas-microsoft-com:vml" Requires="v">
                <p:oleObj spid="_x0000_s2071" name="" r:id="rId5" imgW="139700" imgH="152400" progId="Equation.KSEE3">
                  <p:embed/>
                </p:oleObj>
              </mc:Choice>
              <mc:Fallback>
                <p:oleObj name="" r:id="rId5" imgW="139700" imgH="152400" progId="Equation.KSEE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6525" cy="152400"/>
                      </a:xfrm>
                      <a:prstGeom prst="rect">
                        <a:avLst/>
                      </a:prstGeom>
                      <a:noFill/>
                    </p:spPr>
                  </p:pic>
                </p:oleObj>
              </mc:Fallback>
            </mc:AlternateContent>
          </a:graphicData>
        </a:graphic>
      </p:graphicFrame>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752021" y="112147"/>
            <a:ext cx="3749040" cy="52197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Experimental Result</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矩形 1">
                <a:extLst>
                  <a:ext uri="{FF2B5EF4-FFF2-40B4-BE49-F238E27FC236}">
                    <ele attr="{BF7220E7-3EC7-4B0A-8846-5C0512A51871}"/>
                  </a:ext>
                </a:extLst>
              </p:cNvPr>
              <p:cNvSpPr/>
              <p:nvPr/>
            </p:nvSpPr>
            <p:spPr>
              <a:xfrm>
                <a:off x="1675471" y="3626087"/>
                <a:ext cx="2936766" cy="369332"/>
              </a:xfrm>
              <a:prstGeom prst="rect">
                <a:avLst/>
              </a:prstGeom>
            </p:spPr>
            <p:txBody>
              <a:bodyPr wrap="none">
                <a:spAutoFit/>
              </a:bodyPr>
              <a:lstStyle/>
              <a:p>
                <a:r>
                  <a:rPr lang="en-US" altLang="zh-CN" i="1" dirty="0">
                    <a:latin typeface="Cambria" panose="02040503050406030204" pitchFamily="18" charset="0"/>
                    <a:cs typeface="Times New Roman" panose="02020603050405020304" pitchFamily="18" charset="0"/>
                  </a:rPr>
                  <a:t>Fig. </a:t>
                </a:r>
                <a:r>
                  <a:rPr lang="en-US" altLang="zh-CN" b="1" dirty="0"/>
                  <a:t>waveform when </a:t>
                </a:r>
                <a14:m>
                  <m:oMath xmlns:m="http://schemas.openxmlformats.org/officeDocument/2006/math">
                    <m:sSub>
                      <m:sSubPr>
                        <m:ctrlPr>
                          <a:rPr lang="zh-CN" altLang="zh-CN" b="1" i="1"/>
                        </m:ctrlPr>
                      </m:sSubPr>
                      <m:e>
                        <m:r>
                          <a:rPr lang="en-US" altLang="zh-CN" b="1" i="1"/>
                          <m:t>𝒁</m:t>
                        </m:r>
                      </m:e>
                      <m:sub>
                        <m:r>
                          <a:rPr lang="en-US" altLang="zh-CN" b="1" i="1"/>
                          <m:t>𝑳</m:t>
                        </m:r>
                      </m:sub>
                    </m:sSub>
                    <m:r>
                      <a:rPr lang="en-US" altLang="zh-CN" b="1"/>
                      <m:t>=</m:t>
                    </m:r>
                    <m:r>
                      <m:rPr>
                        <m:nor/>
                      </m:rPr>
                      <a:rPr lang="en-US" altLang="zh-CN" b="1" dirty="0">
                        <a:latin typeface="Cambria" panose="02040503050406030204" pitchFamily="18" charset="0"/>
                        <a:cs typeface="Times New Roman" panose="02020603050405020304" pitchFamily="18" charset="0"/>
                      </a:rPr>
                      <m:t>∞</m:t>
                    </m:r>
                  </m:oMath>
                </a14:m>
                <a:endParaRPr lang="zh-CN" altLang="en-US" b="1" dirty="0"/>
              </a:p>
            </p:txBody>
          </p:sp>
        </mc:Choice>
        <mc:Fallback>
          <p:sp>
            <p:nvSpPr>
              <p:cNvPr id="2" name="矩形 1"/>
              <p:cNvSpPr>
                <a:spLocks noRot="1" noChangeAspect="1" noMove="1" noResize="1" noEditPoints="1" noAdjustHandles="1" noChangeArrowheads="1" noChangeShapeType="1" noTextEdit="1"/>
              </p:cNvSpPr>
              <p:nvPr/>
            </p:nvSpPr>
            <p:spPr>
              <a:xfrm>
                <a:off x="1675471" y="3587987"/>
                <a:ext cx="2936766" cy="369332"/>
              </a:xfrm>
              <a:prstGeom prst="rect">
                <a:avLst/>
              </a:prstGeom>
              <a:blipFill rotWithShape="1">
                <a:blip r:embed="rId1"/>
                <a:stretch>
                  <a:fillRect l="-1867" t="-13333" b="-2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ele attr="{4B1DAFF4-4D27-4BCE-9DF8-09765D11659A}"/>
                  </a:ext>
                </a:extLst>
              </p:cNvPr>
              <p:cNvSpPr/>
              <p:nvPr/>
            </p:nvSpPr>
            <p:spPr>
              <a:xfrm>
                <a:off x="7093025" y="3701755"/>
                <a:ext cx="2946384" cy="369332"/>
              </a:xfrm>
              <a:prstGeom prst="rect">
                <a:avLst/>
              </a:prstGeom>
            </p:spPr>
            <p:txBody>
              <a:bodyPr wrap="none">
                <a:spAutoFit/>
              </a:bodyPr>
              <a:lstStyle/>
              <a:p>
                <a:r>
                  <a:rPr lang="en-US" altLang="zh-CN" i="1" dirty="0">
                    <a:latin typeface="Cambria" panose="02040503050406030204" pitchFamily="18" charset="0"/>
                    <a:cs typeface="Times New Roman" panose="02020603050405020304" pitchFamily="18" charset="0"/>
                  </a:rPr>
                  <a:t>Fig. </a:t>
                </a:r>
                <a:r>
                  <a:rPr lang="en-US" altLang="zh-CN" b="1" dirty="0"/>
                  <a:t>waveform when </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𝒁</m:t>
                        </m:r>
                      </m:e>
                      <m:sub>
                        <m:r>
                          <a:rPr lang="en-US" altLang="zh-CN" b="1" i="1">
                            <a:latin typeface="Cambria Math" panose="02040503050406030204" pitchFamily="18" charset="0"/>
                          </a:rPr>
                          <m:t>𝑳</m:t>
                        </m:r>
                      </m:sub>
                    </m:sSub>
                    <m:r>
                      <a:rPr lang="en-US" altLang="zh-CN" b="1">
                        <a:latin typeface="Cambria Math" panose="02040503050406030204" pitchFamily="18" charset="0"/>
                      </a:rPr>
                      <m:t>=</m:t>
                    </m:r>
                    <m:r>
                      <m:rPr>
                        <m:nor/>
                      </m:rPr>
                      <a:rPr lang="en-US" altLang="zh-CN" b="1" i="1" dirty="0">
                        <a:latin typeface="Cambria" panose="02040503050406030204" pitchFamily="18" charset="0"/>
                        <a:cs typeface="Times New Roman" panose="02020603050405020304" pitchFamily="18" charset="0"/>
                      </a:rPr>
                      <m:t>Z</m:t>
                    </m:r>
                    <m:r>
                      <m:rPr>
                        <m:nor/>
                      </m:rPr>
                      <a:rPr lang="en-US" altLang="zh-CN" b="1" baseline="-25000" dirty="0">
                        <a:latin typeface="Cambria" panose="02040503050406030204" pitchFamily="18" charset="0"/>
                        <a:cs typeface="Times New Roman" panose="02020603050405020304" pitchFamily="18" charset="0"/>
                      </a:rPr>
                      <m:t>C</m:t>
                    </m:r>
                  </m:oMath>
                </a14:m>
                <a:endParaRPr lang="zh-CN" altLang="en-US" b="1" dirty="0"/>
              </a:p>
            </p:txBody>
          </p:sp>
        </mc:Choice>
        <mc:Fallback>
          <p:sp>
            <p:nvSpPr>
              <p:cNvPr id="7" name="矩形 6"/>
              <p:cNvSpPr>
                <a:spLocks noRot="1" noChangeAspect="1" noMove="1" noResize="1" noEditPoints="1" noAdjustHandles="1" noChangeArrowheads="1" noChangeShapeType="1" noTextEdit="1"/>
              </p:cNvSpPr>
              <p:nvPr/>
            </p:nvSpPr>
            <p:spPr>
              <a:xfrm>
                <a:off x="7093025" y="3701755"/>
                <a:ext cx="2946384" cy="369332"/>
              </a:xfrm>
              <a:prstGeom prst="rect">
                <a:avLst/>
              </a:prstGeom>
              <a:blipFill rotWithShape="1">
                <a:blip r:embed="rId2"/>
                <a:stretch>
                  <a:fillRect l="-1863" t="-11475" b="-245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ele attr="{C30E254F-5792-474E-AD9D-2495CBEB50AD}"/>
                  </a:ext>
                </a:extLst>
              </p:cNvPr>
              <p:cNvSpPr/>
              <p:nvPr/>
            </p:nvSpPr>
            <p:spPr>
              <a:xfrm>
                <a:off x="4622807" y="6488668"/>
                <a:ext cx="2869440" cy="369332"/>
              </a:xfrm>
              <a:prstGeom prst="rect">
                <a:avLst/>
              </a:prstGeom>
            </p:spPr>
            <p:txBody>
              <a:bodyPr wrap="none">
                <a:spAutoFit/>
              </a:bodyPr>
              <a:lstStyle/>
              <a:p>
                <a:r>
                  <a:rPr lang="en-US" altLang="zh-CN" i="1" dirty="0">
                    <a:latin typeface="Cambria" panose="02040503050406030204" pitchFamily="18" charset="0"/>
                    <a:cs typeface="Times New Roman" panose="02020603050405020304" pitchFamily="18" charset="0"/>
                  </a:rPr>
                  <a:t>Fig. </a:t>
                </a:r>
                <a:r>
                  <a:rPr lang="en-US" altLang="zh-CN" b="1" dirty="0"/>
                  <a:t>waveform when </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𝒁</m:t>
                        </m:r>
                      </m:e>
                      <m:sub>
                        <m:r>
                          <a:rPr lang="en-US" altLang="zh-CN" b="1" i="1">
                            <a:latin typeface="Cambria Math" panose="02040503050406030204" pitchFamily="18" charset="0"/>
                          </a:rPr>
                          <m:t>𝑳</m:t>
                        </m:r>
                      </m:sub>
                    </m:sSub>
                    <m:r>
                      <a:rPr lang="en-US" altLang="zh-CN" b="1">
                        <a:latin typeface="Cambria Math" panose="02040503050406030204" pitchFamily="18" charset="0"/>
                      </a:rPr>
                      <m:t>=</m:t>
                    </m:r>
                    <m:r>
                      <m:rPr>
                        <m:nor/>
                      </m:rPr>
                      <a:rPr lang="en-US" altLang="zh-CN" b="1" i="1" smtClean="0">
                        <a:latin typeface="Cambria Math" panose="02040503050406030204" pitchFamily="18" charset="0"/>
                      </a:rPr>
                      <m:t>0</m:t>
                    </m:r>
                  </m:oMath>
                </a14:m>
                <a:endParaRPr lang="zh-CN" altLang="en-US" b="1" dirty="0"/>
              </a:p>
            </p:txBody>
          </p:sp>
        </mc:Choice>
        <mc:Fallback>
          <p:sp>
            <p:nvSpPr>
              <p:cNvPr id="18" name="矩形 17"/>
              <p:cNvSpPr>
                <a:spLocks noRot="1" noChangeAspect="1" noMove="1" noResize="1" noEditPoints="1" noAdjustHandles="1" noChangeArrowheads="1" noChangeShapeType="1" noTextEdit="1"/>
              </p:cNvSpPr>
              <p:nvPr/>
            </p:nvSpPr>
            <p:spPr>
              <a:xfrm>
                <a:off x="4622807" y="6488668"/>
                <a:ext cx="2869440" cy="369332"/>
              </a:xfrm>
              <a:prstGeom prst="rect">
                <a:avLst/>
              </a:prstGeom>
              <a:blipFill rotWithShape="1">
                <a:blip r:embed="rId3"/>
                <a:stretch>
                  <a:fillRect l="-1699" t="-11475" b="-24590"/>
                </a:stretch>
              </a:blipFill>
            </p:spPr>
            <p:txBody>
              <a:bodyPr/>
              <a:lstStyle/>
              <a:p>
                <a:r>
                  <a:rPr lang="zh-CN" altLang="en-US">
                    <a:noFill/>
                  </a:rPr>
                  <a:t> </a:t>
                </a:r>
                <a:endParaRPr lang="zh-CN" altLang="en-US">
                  <a:noFill/>
                </a:endParaRPr>
              </a:p>
            </p:txBody>
          </p:sp>
        </mc:Fallback>
      </mc:AlternateContent>
      <p:pic>
        <p:nvPicPr>
          <p:cNvPr id="3" name="图片 2"/>
          <p:cNvPicPr>
            <a:picLocks noChangeAspect="1"/>
          </p:cNvPicPr>
          <p:nvPr/>
        </p:nvPicPr>
        <p:blipFill>
          <a:blip r:embed="rId4"/>
          <a:stretch>
            <a:fillRect/>
          </a:stretch>
        </p:blipFill>
        <p:spPr>
          <a:xfrm>
            <a:off x="908050" y="937260"/>
            <a:ext cx="4710430" cy="2650490"/>
          </a:xfrm>
          <a:prstGeom prst="rect">
            <a:avLst/>
          </a:prstGeom>
        </p:spPr>
      </p:pic>
      <p:pic>
        <p:nvPicPr>
          <p:cNvPr id="4" name="图片 3"/>
          <p:cNvPicPr>
            <a:picLocks noChangeAspect="1"/>
          </p:cNvPicPr>
          <p:nvPr/>
        </p:nvPicPr>
        <p:blipFill>
          <a:blip r:embed="rId5"/>
          <a:stretch>
            <a:fillRect/>
          </a:stretch>
        </p:blipFill>
        <p:spPr>
          <a:xfrm>
            <a:off x="6453505" y="936625"/>
            <a:ext cx="4670425" cy="2626995"/>
          </a:xfrm>
          <a:prstGeom prst="rect">
            <a:avLst/>
          </a:prstGeom>
        </p:spPr>
      </p:pic>
      <p:pic>
        <p:nvPicPr>
          <p:cNvPr id="5" name="图片 4"/>
          <p:cNvPicPr>
            <a:picLocks noChangeAspect="1"/>
          </p:cNvPicPr>
          <p:nvPr/>
        </p:nvPicPr>
        <p:blipFill>
          <a:blip r:embed="rId6"/>
          <a:stretch>
            <a:fillRect/>
          </a:stretch>
        </p:blipFill>
        <p:spPr>
          <a:xfrm>
            <a:off x="3742055" y="3978275"/>
            <a:ext cx="4462780" cy="2510155"/>
          </a:xfrm>
          <a:prstGeom prst="rect">
            <a:avLst/>
          </a:prstGeom>
        </p:spPr>
      </p:pic>
    </p:spTree>
  </p:cSld>
  <p:clrMapOvr>
    <a:masterClrMapping/>
  </p:clrMapOvr>
  <p:transition spd="slow" advClick="0"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161471" y="131197"/>
            <a:ext cx="3930650" cy="460375"/>
          </a:xfrm>
          <a:prstGeom prst="rect">
            <a:avLst/>
          </a:prstGeom>
          <a:noFill/>
        </p:spPr>
        <p:txBody>
          <a:bodyPr wrap="none" rtlCol="0">
            <a:spAutoFit/>
          </a:bodyPr>
          <a:lstStyle/>
          <a:p>
            <a:pPr algn="l"/>
            <a:r>
              <a:rPr lang="en-US" altLang="zh-CN" sz="2400" b="1" dirty="0">
                <a:solidFill>
                  <a:schemeClr val="bg1"/>
                </a:solidFill>
                <a:latin typeface="微软雅黑" panose="020B0503020204020204" pitchFamily="34" charset="-122"/>
                <a:ea typeface="微软雅黑" panose="020B0503020204020204" pitchFamily="34" charset="-122"/>
              </a:rPr>
              <a:t>Experimental conclusion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a:extLst>
                  <a:ext uri="{FF2B5EF4-FFF2-40B4-BE49-F238E27FC236}">
                    <ele attr="{AB147EA9-2533-4604-9E9A-3D90C3D1D033}"/>
                  </a:ext>
                </a:extLst>
              </p:cNvPr>
              <p:cNvSpPr txBox="1"/>
              <p:nvPr/>
            </p:nvSpPr>
            <p:spPr>
              <a:xfrm>
                <a:off x="1064871" y="1354238"/>
                <a:ext cx="10880202" cy="3447098"/>
              </a:xfrm>
              <a:prstGeom prst="rect">
                <a:avLst/>
              </a:prstGeom>
              <a:noFill/>
            </p:spPr>
            <p:txBody>
              <a:bodyPr wrap="square" rtlCol="0">
                <a:spAutoFit/>
              </a:bodyPr>
              <a:lstStyle/>
              <a:p>
                <a:pPr marL="342900" indent="-342900">
                  <a:buFont typeface="+mj-ea"/>
                  <a:buAutoNum type="circleNumDbPlain"/>
                </a:pPr>
                <a:r>
                  <a:rPr lang="en-US" altLang="zh-CN" sz="2000" dirty="0"/>
                  <a:t>  </a:t>
                </a:r>
                <a:r>
                  <a:rPr lang="en-US" altLang="zh-CN" sz="2000" i="1" dirty="0">
                    <a:latin typeface="Cambria" panose="02040503050406030204" pitchFamily="18" charset="0"/>
                    <a:cs typeface="Times New Roman" panose="02020603050405020304" pitchFamily="18" charset="0"/>
                  </a:rPr>
                  <a:t>Z</a:t>
                </a:r>
                <a:r>
                  <a:rPr lang="en-US" altLang="zh-CN" sz="2000" i="1" baseline="-25000" dirty="0">
                    <a:latin typeface="Cambria" panose="02040503050406030204" pitchFamily="18" charset="0"/>
                    <a:cs typeface="Times New Roman" panose="02020603050405020304" pitchFamily="18" charset="0"/>
                  </a:rPr>
                  <a:t>L</a:t>
                </a:r>
                <a:r>
                  <a:rPr lang="en-US" altLang="zh-CN" sz="2000" dirty="0">
                    <a:latin typeface="Cambria" panose="02040503050406030204" pitchFamily="18" charset="0"/>
                    <a:cs typeface="Times New Roman" panose="02020603050405020304" pitchFamily="18" charset="0"/>
                  </a:rPr>
                  <a:t>= ∞,   </a:t>
                </a:r>
                <a14:m>
                  <m:oMath xmlns:m="http://schemas.openxmlformats.org/officeDocument/2006/math">
                    <m:r>
                      <a:rPr lang="zh-CN" altLang="en-US" sz="2000" i="1">
                        <a:latin typeface="Cambria Math" panose="02040503050406030204" pitchFamily="18" charset="0"/>
                      </a:rPr>
                      <m:t>𝜌</m:t>
                    </m:r>
                  </m:oMath>
                </a14:m>
                <a:r>
                  <a:rPr lang="en-US" altLang="zh-CN" sz="2000" dirty="0">
                    <a:latin typeface="Cambria" panose="02040503050406030204" pitchFamily="18" charset="0"/>
                    <a:cs typeface="Times New Roman" panose="02020603050405020304" pitchFamily="18" charset="0"/>
                  </a:rPr>
                  <a:t>=1</a:t>
                </a:r>
                <a:r>
                  <a:rPr lang="en-US" altLang="zh-CN" sz="2000" dirty="0"/>
                  <a:t>, so the reflection voltage is the same as the incident voltage, therefore, the voltage in the transmission line is 2 times of the incident voltage, just like we have observed in the scope.</a:t>
                </a:r>
              </a:p>
              <a:p>
                <a:endParaRPr lang="en-US" altLang="zh-CN" sz="2000" dirty="0"/>
              </a:p>
              <a:p>
                <a:endParaRPr lang="en-US" altLang="zh-CN" sz="2000" dirty="0"/>
              </a:p>
              <a:p>
                <a:pPr marL="457200" indent="-457200">
                  <a:buFont typeface="+mj-ea"/>
                  <a:buAutoNum type="circleNumDbPlain" startAt="2"/>
                </a:pPr>
                <a:r>
                  <a:rPr lang="en-US" altLang="zh-CN" sz="2000" dirty="0">
                    <a:latin typeface="Cambria" panose="02040503050406030204" pitchFamily="18" charset="0"/>
                    <a:cs typeface="Times New Roman" panose="02020603050405020304" pitchFamily="18" charset="0"/>
                  </a:rPr>
                  <a:t> </a:t>
                </a:r>
                <a:r>
                  <a:rPr lang="en-US" altLang="zh-CN" sz="2000" i="1" dirty="0">
                    <a:latin typeface="Cambria" panose="02040503050406030204" pitchFamily="18" charset="0"/>
                    <a:cs typeface="Times New Roman" panose="02020603050405020304" pitchFamily="18" charset="0"/>
                  </a:rPr>
                  <a:t>Z</a:t>
                </a:r>
                <a:r>
                  <a:rPr lang="en-US" altLang="zh-CN" sz="2000" i="1" baseline="-25000" dirty="0">
                    <a:latin typeface="Cambria" panose="02040503050406030204" pitchFamily="18" charset="0"/>
                    <a:cs typeface="Times New Roman" panose="02020603050405020304" pitchFamily="18" charset="0"/>
                  </a:rPr>
                  <a:t>L</a:t>
                </a:r>
                <a:r>
                  <a:rPr lang="en-US" altLang="zh-CN" sz="2000" dirty="0">
                    <a:latin typeface="Cambria" panose="02040503050406030204" pitchFamily="18" charset="0"/>
                    <a:cs typeface="Times New Roman" panose="02020603050405020304" pitchFamily="18" charset="0"/>
                  </a:rPr>
                  <a:t>= </a:t>
                </a:r>
                <a:r>
                  <a:rPr lang="en-US" altLang="zh-CN" sz="2000" i="1" dirty="0">
                    <a:latin typeface="Cambria" panose="02040503050406030204" pitchFamily="18" charset="0"/>
                    <a:cs typeface="Times New Roman" panose="02020603050405020304" pitchFamily="18" charset="0"/>
                  </a:rPr>
                  <a:t>Z</a:t>
                </a:r>
                <a:r>
                  <a:rPr lang="en-US" altLang="zh-CN" sz="2000" baseline="-25000" dirty="0">
                    <a:latin typeface="Cambria" panose="02040503050406030204" pitchFamily="18" charset="0"/>
                    <a:cs typeface="Times New Roman" panose="02020603050405020304" pitchFamily="18" charset="0"/>
                  </a:rPr>
                  <a:t>C</a:t>
                </a:r>
                <a:r>
                  <a:rPr lang="en-US" altLang="zh-CN" sz="2000" dirty="0">
                    <a:latin typeface="Cambria" panose="02040503050406030204" pitchFamily="18" charset="0"/>
                    <a:cs typeface="Times New Roman" panose="02020603050405020304" pitchFamily="18" charset="0"/>
                  </a:rPr>
                  <a:t>,  </a:t>
                </a:r>
                <a14:m>
                  <m:oMath xmlns:m="http://schemas.openxmlformats.org/officeDocument/2006/math">
                    <m:r>
                      <a:rPr lang="en-US" altLang="zh-CN" sz="2000">
                        <a:latin typeface="Cambria Math" panose="02040503050406030204" pitchFamily="18" charset="0"/>
                      </a:rPr>
                      <m:t> </m:t>
                    </m:r>
                    <m:r>
                      <a:rPr lang="zh-CN" altLang="en-US" sz="2000" i="1">
                        <a:latin typeface="Cambria Math" panose="02040503050406030204" pitchFamily="18" charset="0"/>
                      </a:rPr>
                      <m:t>𝜌</m:t>
                    </m:r>
                  </m:oMath>
                </a14:m>
                <a:r>
                  <a:rPr lang="en-US" altLang="zh-CN" sz="2000" dirty="0">
                    <a:latin typeface="Cambria" panose="02040503050406030204" pitchFamily="18" charset="0"/>
                    <a:cs typeface="Times New Roman" panose="02020603050405020304" pitchFamily="18" charset="0"/>
                  </a:rPr>
                  <a:t>=0</a:t>
                </a:r>
                <a:r>
                  <a:rPr lang="en-US" altLang="zh-CN" sz="2000" dirty="0"/>
                  <a:t>, so the reflection voltage is zero, therefore, the voltage in the transmission line is incident voltage, just like we have observed in the scope.</a:t>
                </a:r>
              </a:p>
              <a:p>
                <a:pPr marL="342900" indent="-342900">
                  <a:buFont typeface="+mj-ea"/>
                  <a:buAutoNum type="circleNumDbPlain" startAt="2"/>
                </a:pPr>
                <a:endParaRPr lang="en-US" altLang="zh-CN" sz="2000" dirty="0"/>
              </a:p>
              <a:p>
                <a:endParaRPr lang="en-US" altLang="zh-CN" sz="2000" dirty="0"/>
              </a:p>
              <a:p>
                <a:pPr marL="342900" indent="-342900">
                  <a:buFont typeface="+mj-ea"/>
                  <a:buAutoNum type="circleNumDbPlain" startAt="3"/>
                </a:pPr>
                <a:r>
                  <a:rPr lang="en-US" altLang="zh-CN" sz="2000" dirty="0"/>
                  <a:t> </a:t>
                </a:r>
                <a:r>
                  <a:rPr lang="en-US" altLang="zh-CN" sz="2000" i="1" dirty="0">
                    <a:latin typeface="Cambria" panose="02040503050406030204" pitchFamily="18" charset="0"/>
                    <a:cs typeface="Times New Roman" panose="02020603050405020304" pitchFamily="18" charset="0"/>
                  </a:rPr>
                  <a:t>Z</a:t>
                </a:r>
                <a:r>
                  <a:rPr lang="en-US" altLang="zh-CN" sz="2000" i="1" baseline="-25000" dirty="0">
                    <a:latin typeface="Cambria" panose="02040503050406030204" pitchFamily="18" charset="0"/>
                    <a:cs typeface="Times New Roman" panose="02020603050405020304" pitchFamily="18" charset="0"/>
                  </a:rPr>
                  <a:t>L</a:t>
                </a:r>
                <a:r>
                  <a:rPr lang="en-US" altLang="zh-CN" sz="2000" dirty="0">
                    <a:latin typeface="Cambria" panose="02040503050406030204" pitchFamily="18" charset="0"/>
                    <a:cs typeface="Times New Roman" panose="02020603050405020304" pitchFamily="18" charset="0"/>
                  </a:rPr>
                  <a:t>= 0 </a:t>
                </a:r>
                <a:r>
                  <a:rPr lang="en-US" altLang="zh-CN" sz="2000" dirty="0"/>
                  <a:t>,   </a:t>
                </a:r>
                <a14:m>
                  <m:oMath xmlns:m="http://schemas.openxmlformats.org/officeDocument/2006/math">
                    <m:r>
                      <a:rPr lang="zh-CN" altLang="en-US" sz="2000" i="1">
                        <a:latin typeface="Cambria Math" panose="02040503050406030204" pitchFamily="18" charset="0"/>
                      </a:rPr>
                      <m:t>𝜌</m:t>
                    </m:r>
                  </m:oMath>
                </a14:m>
                <a:r>
                  <a:rPr lang="en-US" altLang="zh-CN" sz="2000" dirty="0">
                    <a:latin typeface="Cambria" panose="02040503050406030204" pitchFamily="18" charset="0"/>
                    <a:cs typeface="Times New Roman" panose="02020603050405020304" pitchFamily="18" charset="0"/>
                  </a:rPr>
                  <a:t>=-1</a:t>
                </a:r>
                <a:r>
                  <a:rPr lang="en-US" altLang="zh-CN" sz="2000" dirty="0"/>
                  <a:t>, so the reflection voltage will eliminate the incident voltage therefore, the voltage in the transmission line is zero, just like we have observed in the scope.</a:t>
                </a:r>
                <a:endParaRPr lang="zh-CN" altLang="zh-CN" sz="2000" dirty="0"/>
              </a:p>
              <a:p>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003911" y="1436788"/>
                <a:ext cx="10880202" cy="3447098"/>
              </a:xfrm>
              <a:prstGeom prst="rect">
                <a:avLst/>
              </a:prstGeom>
              <a:blipFill rotWithShape="1">
                <a:blip r:embed="rId1"/>
                <a:stretch>
                  <a:fillRect l="-392" t="-1237" r="-112"/>
                </a:stretch>
              </a:blipFill>
            </p:spPr>
            <p:txBody>
              <a:bodyPr/>
              <a:lstStyle/>
              <a:p>
                <a:r>
                  <a:rPr lang="zh-CN" altLang="en-US">
                    <a:noFill/>
                  </a:rPr>
                  <a:t> </a:t>
                </a:r>
                <a:endParaRPr lang="zh-CN" altLang="en-US">
                  <a:noFill/>
                </a:endParaRPr>
              </a:p>
            </p:txBody>
          </p:sp>
        </mc:Fallback>
      </mc:AlternateContent>
    </p:spTree>
  </p:cSld>
  <p:clrMapOvr>
    <a:masterClrMapping/>
  </p:clrMapOvr>
  <p:transition spd="slow" advClick="0" advTm="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 name="文本框 4"/>
          <p:cNvSpPr txBox="1"/>
          <p:nvPr/>
        </p:nvSpPr>
        <p:spPr>
          <a:xfrm>
            <a:off x="-492760" y="137795"/>
            <a:ext cx="6077585" cy="46037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Model and Problem</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1741805" y="3707507"/>
            <a:ext cx="8401372" cy="2520280"/>
          </a:xfrm>
        </p:spPr>
        <p:txBody>
          <a:bodyPr/>
          <a:lstStyle/>
          <a:p>
            <a:pPr marL="457200" indent="-457200">
              <a:buFont typeface="+mj-lt"/>
              <a:buAutoNum type="arabicPeriod"/>
            </a:pPr>
            <a:r>
              <a:rPr lang="en-US" altLang="zh-CN" sz="2000" dirty="0">
                <a:latin typeface="Cambria" panose="02040503050406030204" pitchFamily="18" charset="0"/>
                <a:cs typeface="Arial" panose="020B0604020202020204" pitchFamily="34" charset="0"/>
              </a:rPr>
              <a:t>The dielectric constant of the coaxial cable </a:t>
            </a:r>
            <a:r>
              <a:rPr lang="el-GR" altLang="zh-CN" sz="2000" i="1" dirty="0">
                <a:latin typeface="Times New Roman" panose="02020603050405020304" charset="0"/>
                <a:cs typeface="Times New Roman" panose="02020603050405020304" charset="0"/>
              </a:rPr>
              <a:t>ε</a:t>
            </a:r>
            <a:r>
              <a:rPr lang="en-US" altLang="zh-CN" sz="2000" i="1" baseline="-25000" dirty="0">
                <a:latin typeface="Times New Roman" panose="02020603050405020304" charset="0"/>
                <a:cs typeface="Times New Roman" panose="02020603050405020304" charset="0"/>
              </a:rPr>
              <a:t>r</a:t>
            </a:r>
            <a:r>
              <a:rPr lang="en-US" altLang="zh-CN" sz="2000" baseline="-25000" dirty="0">
                <a:latin typeface="Times New Roman" panose="02020603050405020304" charset="0"/>
                <a:cs typeface="Times New Roman" panose="02020603050405020304" charset="0"/>
              </a:rPr>
              <a:t>  </a:t>
            </a:r>
            <a:r>
              <a:rPr lang="en-US" altLang="zh-CN" sz="2000" dirty="0">
                <a:latin typeface="Cambria" panose="02040503050406030204" pitchFamily="18" charset="0"/>
                <a:cs typeface="Arial" panose="020B0604020202020204" pitchFamily="34" charset="0"/>
              </a:rPr>
              <a:t>is 1.6.  </a:t>
            </a:r>
            <a:endParaRPr lang="en-US" altLang="zh-CN" sz="2000" dirty="0">
              <a:latin typeface="Cambria" panose="02040503050406030204" pitchFamily="18" charset="0"/>
              <a:cs typeface="Arial" panose="020B0604020202020204" pitchFamily="34" charset="0"/>
            </a:endParaRPr>
          </a:p>
          <a:p>
            <a:r>
              <a:rPr lang="en-US" altLang="zh-CN" sz="2000" dirty="0">
                <a:latin typeface="Cambria" panose="02040503050406030204" pitchFamily="18" charset="0"/>
                <a:cs typeface="Arial" panose="020B0604020202020204" pitchFamily="34" charset="0"/>
              </a:rPr>
              <a:t>         What’s the wave velocity along TL1? </a:t>
            </a:r>
            <a:endParaRPr lang="en-US" altLang="zh-CN" sz="2000" dirty="0">
              <a:latin typeface="Cambria" panose="02040503050406030204" pitchFamily="18" charset="0"/>
              <a:cs typeface="Arial" panose="020B0604020202020204" pitchFamily="34" charset="0"/>
            </a:endParaRPr>
          </a:p>
          <a:p>
            <a:r>
              <a:rPr lang="en-US" altLang="zh-CN" sz="2000" dirty="0">
                <a:latin typeface="Cambria" panose="02040503050406030204" pitchFamily="18" charset="0"/>
                <a:cs typeface="Arial" panose="020B0604020202020204" pitchFamily="34" charset="0"/>
              </a:rPr>
              <a:t>         What’s the length of TL1?  </a:t>
            </a:r>
            <a:endParaRPr lang="en-US" altLang="zh-CN" sz="2000" dirty="0">
              <a:latin typeface="Cambria" panose="02040503050406030204" pitchFamily="18" charset="0"/>
              <a:cs typeface="Arial" panose="020B0604020202020204" pitchFamily="34" charset="0"/>
            </a:endParaRPr>
          </a:p>
        </p:txBody>
      </p:sp>
      <p:pic>
        <p:nvPicPr>
          <p:cNvPr id="6" name="图片 5"/>
          <p:cNvPicPr>
            <a:picLocks noChangeAspect="1"/>
          </p:cNvPicPr>
          <p:nvPr/>
        </p:nvPicPr>
        <p:blipFill>
          <a:blip r:embed="rId1"/>
          <a:stretch>
            <a:fillRect/>
          </a:stretch>
        </p:blipFill>
        <p:spPr>
          <a:xfrm>
            <a:off x="3189747" y="1652899"/>
            <a:ext cx="5112568" cy="17077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161471" y="131197"/>
            <a:ext cx="3930650" cy="460375"/>
          </a:xfrm>
          <a:prstGeom prst="rect">
            <a:avLst/>
          </a:prstGeom>
          <a:noFill/>
        </p:spPr>
        <p:txBody>
          <a:bodyPr wrap="none" rtlCol="0">
            <a:spAutoFit/>
          </a:bodyPr>
          <a:lstStyle/>
          <a:p>
            <a:pPr algn="l"/>
            <a:r>
              <a:rPr lang="en-US" altLang="zh-CN" sz="2400" b="1" dirty="0">
                <a:solidFill>
                  <a:schemeClr val="bg1"/>
                </a:solidFill>
                <a:latin typeface="微软雅黑" panose="020B0503020204020204" pitchFamily="34" charset="-122"/>
                <a:ea typeface="微软雅黑" panose="020B0503020204020204" pitchFamily="34" charset="-122"/>
              </a:rPr>
              <a:t>Experimental conclusion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4871" y="1354238"/>
            <a:ext cx="10880202" cy="369332"/>
          </a:xfrm>
          <a:prstGeom prst="rect">
            <a:avLst/>
          </a:prstGeom>
          <a:noFill/>
        </p:spPr>
        <p:txBody>
          <a:bodyPr wrap="square" rtlCol="0">
            <a:spAutoFit/>
          </a:bodyPr>
          <a:lstStyle/>
          <a:p>
            <a:endParaRPr lang="zh-CN" altLang="en-US" dirty="0"/>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1" imgW="914400" imgH="215900" progId="Equation.KSEE3">
                  <p:embed/>
                </p:oleObj>
              </mc:Choice>
              <mc:Fallback>
                <p:oleObj name="" r:id="rId1" imgW="914400" imgH="215900" progId="Equation.KSEE3">
                  <p:embed/>
                  <p:pic>
                    <p:nvPicPr>
                      <p:cNvPr id="0" name="图片 1024"/>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4" name="文本框 3"/>
          <p:cNvSpPr txBox="1"/>
          <p:nvPr/>
        </p:nvSpPr>
        <p:spPr>
          <a:xfrm>
            <a:off x="617855" y="1183005"/>
            <a:ext cx="10956290" cy="4892675"/>
          </a:xfrm>
          <a:prstGeom prst="rect">
            <a:avLst/>
          </a:prstGeom>
          <a:noFill/>
        </p:spPr>
        <p:txBody>
          <a:bodyPr wrap="square" rtlCol="0">
            <a:spAutoFit/>
          </a:bodyPr>
          <a:p>
            <a:r>
              <a:rPr lang="en-US" altLang="zh-CN" sz="2400"/>
              <a:t>In this task we are assigned to derive the velocity along the TLI1, and get the length of TL1. </a:t>
            </a:r>
            <a:endParaRPr lang="en-US" altLang="zh-CN" sz="2400"/>
          </a:p>
          <a:p>
            <a:r>
              <a:rPr lang="en-US" altLang="zh-CN" sz="2400"/>
              <a:t>Since the dielectric constant of the coaxial cable,                 so use the formulation we can get the velocity is:</a:t>
            </a:r>
            <a:endParaRPr lang="en-US" altLang="zh-CN" sz="2400"/>
          </a:p>
          <a:p>
            <a:endParaRPr lang="en-US" altLang="zh-CN" sz="2400"/>
          </a:p>
          <a:p>
            <a:endParaRPr lang="en-US" altLang="zh-CN" sz="2400"/>
          </a:p>
          <a:p>
            <a:endParaRPr lang="en-US" altLang="zh-CN" sz="2400"/>
          </a:p>
          <a:p>
            <a:r>
              <a:rPr lang="en-US" altLang="zh-CN" sz="2400"/>
              <a:t>To get the length of the TL1, we can use the following formulation:</a:t>
            </a:r>
            <a:endParaRPr lang="en-US" altLang="zh-CN" sz="2400"/>
          </a:p>
          <a:p>
            <a:endParaRPr lang="en-US" altLang="zh-CN" sz="2400"/>
          </a:p>
          <a:p>
            <a:endParaRPr lang="en-US" altLang="zh-CN" sz="2400"/>
          </a:p>
          <a:p>
            <a:endParaRPr lang="en-US" altLang="zh-CN" sz="2400"/>
          </a:p>
          <a:p>
            <a:r>
              <a:rPr lang="en-US" altLang="zh-CN" sz="2400"/>
              <a:t>In the scope we can read the       is 8.59ns, so the length of the TL1 is 1.015m</a:t>
            </a:r>
            <a:endParaRPr lang="en-US" altLang="zh-CN" sz="2400"/>
          </a:p>
          <a:p>
            <a:r>
              <a:rPr lang="en-US" altLang="zh-CN" sz="2400"/>
              <a:t> </a:t>
            </a:r>
            <a:endParaRPr lang="en-US" altLang="zh-CN" sz="2400"/>
          </a:p>
        </p:txBody>
      </p:sp>
      <p:graphicFrame>
        <p:nvGraphicFramePr>
          <p:cNvPr id="5" name="对象 4">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049" name="" r:id="rId3" imgW="914400" imgH="215900" progId="Equation.KSEE3">
                  <p:embed/>
                </p:oleObj>
              </mc:Choice>
              <mc:Fallback>
                <p:oleObj name="" r:id="rId3" imgW="914400" imgH="215900" progId="Equation.KSEE3">
                  <p:embed/>
                  <p:pic>
                    <p:nvPicPr>
                      <p:cNvPr id="0" name="图片 2048"/>
                      <p:cNvPicPr/>
                      <p:nvPr/>
                    </p:nvPicPr>
                    <p:blipFill>
                      <a:blip r:embed="rId2"/>
                      <a:stretch>
                        <a:fillRect/>
                      </a:stretch>
                    </p:blipFill>
                    <p:spPr>
                      <a:xfrm>
                        <a:off x="5638800" y="3321050"/>
                        <a:ext cx="914400" cy="2159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050" name="" r:id="rId4" imgW="914400" imgH="215900" progId="Equation.KSEE3">
                  <p:embed/>
                </p:oleObj>
              </mc:Choice>
              <mc:Fallback>
                <p:oleObj name="" r:id="rId4" imgW="914400" imgH="215900" progId="Equation.KSEE3">
                  <p:embed/>
                  <p:pic>
                    <p:nvPicPr>
                      <p:cNvPr id="0" name="图片 2049"/>
                      <p:cNvPicPr/>
                      <p:nvPr/>
                    </p:nvPicPr>
                    <p:blipFill>
                      <a:blip r:embed="rId2"/>
                      <a:stretch>
                        <a:fillRect/>
                      </a:stretch>
                    </p:blipFill>
                    <p:spPr>
                      <a:xfrm>
                        <a:off x="5638800" y="3321050"/>
                        <a:ext cx="914400" cy="2159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6768465" y="1934210"/>
          <a:ext cx="1073150" cy="455930"/>
        </p:xfrm>
        <a:graphic>
          <a:graphicData uri="http://schemas.openxmlformats.org/presentationml/2006/ole">
            <mc:AlternateContent xmlns:mc="http://schemas.openxmlformats.org/markup-compatibility/2006">
              <mc:Choice xmlns:v="urn:schemas-microsoft-com:vml" Requires="v">
                <p:oleObj spid="_x0000_s2052" name="" r:id="rId5" imgW="508000" imgH="215900" progId="Equation.KSEE3">
                  <p:embed/>
                </p:oleObj>
              </mc:Choice>
              <mc:Fallback>
                <p:oleObj name="" r:id="rId5" imgW="508000" imgH="215900" progId="Equation.KSEE3">
                  <p:embed/>
                  <p:pic>
                    <p:nvPicPr>
                      <p:cNvPr id="0" name="图片 2051"/>
                      <p:cNvPicPr/>
                      <p:nvPr/>
                    </p:nvPicPr>
                    <p:blipFill>
                      <a:blip r:embed="rId6"/>
                      <a:stretch>
                        <a:fillRect/>
                      </a:stretch>
                    </p:blipFill>
                    <p:spPr>
                      <a:xfrm>
                        <a:off x="6768465" y="1934210"/>
                        <a:ext cx="1073150" cy="45593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3260725" y="2602865"/>
          <a:ext cx="4388485" cy="1137285"/>
        </p:xfrm>
        <a:graphic>
          <a:graphicData uri="http://schemas.openxmlformats.org/presentationml/2006/ole">
            <mc:AlternateContent xmlns:mc="http://schemas.openxmlformats.org/markup-compatibility/2006">
              <mc:Choice xmlns:v="urn:schemas-microsoft-com:vml" Requires="v">
                <p:oleObj spid="_x0000_s1026" name="" r:id="rId7" imgW="1765300" imgH="457200" progId="Equation.KSEE3">
                  <p:embed/>
                </p:oleObj>
              </mc:Choice>
              <mc:Fallback>
                <p:oleObj name="" r:id="rId7" imgW="1765300" imgH="457200" progId="Equation.KSEE3">
                  <p:embed/>
                  <p:pic>
                    <p:nvPicPr>
                      <p:cNvPr id="0" name="图片 1025"/>
                      <p:cNvPicPr/>
                      <p:nvPr/>
                    </p:nvPicPr>
                    <p:blipFill>
                      <a:blip r:embed="rId8"/>
                      <a:stretch>
                        <a:fillRect/>
                      </a:stretch>
                    </p:blipFill>
                    <p:spPr>
                      <a:xfrm>
                        <a:off x="3260725" y="2602865"/>
                        <a:ext cx="4388485" cy="113728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4446905" y="4249420"/>
          <a:ext cx="1899285" cy="949960"/>
        </p:xfrm>
        <a:graphic>
          <a:graphicData uri="http://schemas.openxmlformats.org/presentationml/2006/ole">
            <mc:AlternateContent xmlns:mc="http://schemas.openxmlformats.org/markup-compatibility/2006">
              <mc:Choice xmlns:v="urn:schemas-microsoft-com:vml" Requires="v">
                <p:oleObj spid="_x0000_s2053" name="" r:id="rId9" imgW="787400" imgH="393700" progId="Equation.KSEE3">
                  <p:embed/>
                </p:oleObj>
              </mc:Choice>
              <mc:Fallback>
                <p:oleObj name="" r:id="rId9" imgW="787400" imgH="393700" progId="Equation.KSEE3">
                  <p:embed/>
                  <p:pic>
                    <p:nvPicPr>
                      <p:cNvPr id="0" name="图片 2052"/>
                      <p:cNvPicPr/>
                      <p:nvPr/>
                    </p:nvPicPr>
                    <p:blipFill>
                      <a:blip r:embed="rId10"/>
                      <a:stretch>
                        <a:fillRect/>
                      </a:stretch>
                    </p:blipFill>
                    <p:spPr>
                      <a:xfrm>
                        <a:off x="4446905" y="4249420"/>
                        <a:ext cx="1899285" cy="949960"/>
                      </a:xfrm>
                      <a:prstGeom prst="rect">
                        <a:avLst/>
                      </a:prstGeom>
                    </p:spPr>
                  </p:pic>
                </p:oleObj>
              </mc:Fallback>
            </mc:AlternateContent>
          </a:graphicData>
        </a:graphic>
      </p:graphicFrame>
      <p:graphicFrame>
        <p:nvGraphicFramePr>
          <p:cNvPr id="13" name="对象 12"/>
          <p:cNvGraphicFramePr/>
          <p:nvPr/>
        </p:nvGraphicFramePr>
        <p:xfrm>
          <a:off x="4265295" y="5273675"/>
          <a:ext cx="456565" cy="336550"/>
        </p:xfrm>
        <a:graphic>
          <a:graphicData uri="http://schemas.openxmlformats.org/presentationml/2006/ole">
            <mc:AlternateContent xmlns:mc="http://schemas.openxmlformats.org/markup-compatibility/2006">
              <mc:Choice xmlns:v="urn:schemas-microsoft-com:vml" Requires="v">
                <p:oleObj spid="_x0000_s14" name="" r:id="rId11" imgW="190500" imgH="177165" progId="Equation.KSEE3">
                  <p:embed/>
                </p:oleObj>
              </mc:Choice>
              <mc:Fallback>
                <p:oleObj name="" r:id="rId11" imgW="190500" imgH="177165" progId="Equation.KSEE3">
                  <p:embed/>
                  <p:pic>
                    <p:nvPicPr>
                      <p:cNvPr id="0" name="图片 13"/>
                      <p:cNvPicPr/>
                      <p:nvPr/>
                    </p:nvPicPr>
                    <p:blipFill>
                      <a:blip r:embed="rId12"/>
                      <a:stretch>
                        <a:fillRect/>
                      </a:stretch>
                    </p:blipFill>
                    <p:spPr>
                      <a:xfrm>
                        <a:off x="4265295" y="5273675"/>
                        <a:ext cx="456565" cy="336550"/>
                      </a:xfrm>
                      <a:prstGeom prst="rect">
                        <a:avLst/>
                      </a:prstGeom>
                    </p:spPr>
                  </p:pic>
                </p:oleObj>
              </mc:Fallback>
            </mc:AlternateContent>
          </a:graphicData>
        </a:graphic>
      </p:graphicFrame>
    </p:spTree>
  </p:cSld>
  <p:clrMapOvr>
    <a:masterClrMapping/>
  </p:clrMapOvr>
  <p:transition spd="slow" advClick="0" advTm="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6433" y="-910817"/>
            <a:ext cx="513567" cy="79449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0000" y="-910818"/>
            <a:ext cx="513567" cy="794497"/>
          </a:xfrm>
          <a:prstGeom prst="rect">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2065" y="2592070"/>
            <a:ext cx="1892300" cy="1533525"/>
            <a:chOff x="-1" y="2591803"/>
            <a:chExt cx="2996972" cy="1533379"/>
          </a:xfrm>
        </p:grpSpPr>
        <p:sp>
          <p:nvSpPr>
            <p:cNvPr id="20" name="任意多边形 19"/>
            <p:cNvSpPr/>
            <p:nvPr/>
          </p:nvSpPr>
          <p:spPr>
            <a:xfrm>
              <a:off x="-1" y="2591803"/>
              <a:ext cx="2996972" cy="1533379"/>
            </a:xfrm>
            <a:custGeom>
              <a:avLst/>
              <a:gdLst>
                <a:gd name="connsiteX0" fmla="*/ 0 w 2996972"/>
                <a:gd name="connsiteY0" fmla="*/ 0 h 1533379"/>
                <a:gd name="connsiteX1" fmla="*/ 1316551 w 2996972"/>
                <a:gd name="connsiteY1" fmla="*/ 0 h 1533379"/>
                <a:gd name="connsiteX2" fmla="*/ 1465829 w 2996972"/>
                <a:gd name="connsiteY2" fmla="*/ 0 h 1533379"/>
                <a:gd name="connsiteX3" fmla="*/ 2747118 w 2996972"/>
                <a:gd name="connsiteY3" fmla="*/ 0 h 1533379"/>
                <a:gd name="connsiteX4" fmla="*/ 2747118 w 2996972"/>
                <a:gd name="connsiteY4" fmla="*/ 1109881 h 1533379"/>
                <a:gd name="connsiteX5" fmla="*/ 2749057 w 2996972"/>
                <a:gd name="connsiteY5" fmla="*/ 1090290 h 1533379"/>
                <a:gd name="connsiteX6" fmla="*/ 2913319 w 2996972"/>
                <a:gd name="connsiteY6" fmla="*/ 872451 h 1533379"/>
                <a:gd name="connsiteX7" fmla="*/ 2987451 w 2996972"/>
                <a:gd name="connsiteY7" fmla="*/ 833997 h 1533379"/>
                <a:gd name="connsiteX8" fmla="*/ 2987451 w 2996972"/>
                <a:gd name="connsiteY8" fmla="*/ 0 h 1533379"/>
                <a:gd name="connsiteX9" fmla="*/ 2996972 w 2996972"/>
                <a:gd name="connsiteY9" fmla="*/ 0 h 1533379"/>
                <a:gd name="connsiteX10" fmla="*/ 2996972 w 2996972"/>
                <a:gd name="connsiteY10" fmla="*/ 1533379 h 1533379"/>
                <a:gd name="connsiteX11" fmla="*/ 1465829 w 2996972"/>
                <a:gd name="connsiteY11" fmla="*/ 1533379 h 1533379"/>
                <a:gd name="connsiteX12" fmla="*/ 1316551 w 2996972"/>
                <a:gd name="connsiteY12" fmla="*/ 1533379 h 1533379"/>
                <a:gd name="connsiteX13" fmla="*/ 0 w 2996972"/>
                <a:gd name="connsiteY13" fmla="*/ 1533379 h 153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96972" h="1533379">
                  <a:moveTo>
                    <a:pt x="0" y="0"/>
                  </a:moveTo>
                  <a:lnTo>
                    <a:pt x="1316551" y="0"/>
                  </a:lnTo>
                  <a:lnTo>
                    <a:pt x="1465829" y="0"/>
                  </a:lnTo>
                  <a:lnTo>
                    <a:pt x="2747118" y="0"/>
                  </a:lnTo>
                  <a:lnTo>
                    <a:pt x="2747118" y="1109881"/>
                  </a:lnTo>
                  <a:lnTo>
                    <a:pt x="2749057" y="1090290"/>
                  </a:lnTo>
                  <a:cubicBezTo>
                    <a:pt x="2764126" y="1017626"/>
                    <a:pt x="2826727" y="931288"/>
                    <a:pt x="2913319" y="872451"/>
                  </a:cubicBezTo>
                  <a:lnTo>
                    <a:pt x="2987451" y="833997"/>
                  </a:lnTo>
                  <a:lnTo>
                    <a:pt x="2987451" y="0"/>
                  </a:lnTo>
                  <a:lnTo>
                    <a:pt x="2996972" y="0"/>
                  </a:lnTo>
                  <a:lnTo>
                    <a:pt x="2996972" y="1533379"/>
                  </a:lnTo>
                  <a:lnTo>
                    <a:pt x="1465829" y="1533379"/>
                  </a:lnTo>
                  <a:lnTo>
                    <a:pt x="1316551" y="1533379"/>
                  </a:lnTo>
                  <a:lnTo>
                    <a:pt x="0" y="1533379"/>
                  </a:lnTo>
                  <a:close/>
                </a:path>
              </a:pathLst>
            </a:cu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77134" y="2888955"/>
              <a:ext cx="2243706" cy="1106700"/>
            </a:xfrm>
            <a:prstGeom prst="rect">
              <a:avLst/>
            </a:prstGeom>
          </p:spPr>
          <p:txBody>
            <a:bodyPr wrap="square">
              <a:spAutoFit/>
            </a:bodyPr>
            <a:lstStyle/>
            <a:p>
              <a:r>
                <a:rPr lang="en-US" altLang="zh-CN" sz="6600" b="1" dirty="0" smtClean="0">
                  <a:solidFill>
                    <a:prstClr val="white"/>
                  </a:solidFill>
                  <a:latin typeface="方正姚体" panose="02010601030101010101" pitchFamily="2" charset="-122"/>
                  <a:ea typeface="方正姚体" panose="02010601030101010101" pitchFamily="2" charset="-122"/>
                </a:rPr>
                <a:t>03</a:t>
              </a:r>
              <a:endParaRPr lang="zh-CN" altLang="en-US" sz="6600" dirty="0">
                <a:solidFill>
                  <a:prstClr val="white"/>
                </a:solidFill>
                <a:latin typeface="方正姚体" panose="02010601030101010101" pitchFamily="2" charset="-122"/>
                <a:ea typeface="方正姚体" panose="02010601030101010101" pitchFamily="2" charset="-122"/>
              </a:endParaRPr>
            </a:p>
          </p:txBody>
        </p:sp>
      </p:grpSp>
      <p:sp>
        <p:nvSpPr>
          <p:cNvPr id="19" name="矩形 18"/>
          <p:cNvSpPr/>
          <p:nvPr/>
        </p:nvSpPr>
        <p:spPr>
          <a:xfrm>
            <a:off x="1667510" y="2592070"/>
            <a:ext cx="10524490" cy="15335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362162" y="2759126"/>
            <a:ext cx="7138638" cy="1198880"/>
          </a:xfrm>
          <a:prstGeom prst="rect">
            <a:avLst/>
          </a:prstGeom>
        </p:spPr>
        <p:txBody>
          <a:bodyPr wrap="square">
            <a:spAutoFit/>
          </a:bodyPr>
          <a:lstStyle/>
          <a:p>
            <a:pPr algn="ctr"/>
            <a:r>
              <a:rPr lang="en-US" altLang="zh-CN" sz="7200" dirty="0">
                <a:solidFill>
                  <a:prstClr val="white"/>
                </a:solidFill>
                <a:latin typeface="方正姚体" panose="02010601030101010101" pitchFamily="2" charset="-122"/>
                <a:ea typeface="方正姚体" panose="02010601030101010101" pitchFamily="2" charset="-122"/>
                <a:sym typeface="+mn-ea"/>
              </a:rPr>
              <a:t>TEST 2</a:t>
            </a:r>
            <a:endParaRPr lang="en-US" altLang="zh-CN" sz="7200" b="1" dirty="0">
              <a:solidFill>
                <a:schemeClr val="bg1"/>
              </a:solidFill>
              <a:latin typeface="Agency FB" panose="020B0503020202020204" pitchFamily="34" charset="0"/>
              <a:ea typeface="微软雅黑" panose="020B0503020204020204" pitchFamily="34" charset="-122"/>
            </a:endParaRPr>
          </a:p>
        </p:txBody>
      </p:sp>
      <p:sp>
        <p:nvSpPr>
          <p:cNvPr id="6" name="books_57238"/>
          <p:cNvSpPr>
            <a:spLocks noChangeAspect="1"/>
          </p:cNvSpPr>
          <p:nvPr/>
        </p:nvSpPr>
        <p:spPr bwMode="auto">
          <a:xfrm>
            <a:off x="1667510" y="1643380"/>
            <a:ext cx="2444750" cy="2660650"/>
          </a:xfrm>
          <a:custGeom>
            <a:avLst/>
            <a:gdLst>
              <a:gd name="connsiteX0" fmla="*/ 502158 w 559398"/>
              <a:gd name="connsiteY0" fmla="*/ 333911 h 608615"/>
              <a:gd name="connsiteX1" fmla="*/ 538489 w 559398"/>
              <a:gd name="connsiteY1" fmla="*/ 345127 h 608615"/>
              <a:gd name="connsiteX2" fmla="*/ 540640 w 559398"/>
              <a:gd name="connsiteY2" fmla="*/ 362310 h 608615"/>
              <a:gd name="connsiteX3" fmla="*/ 527255 w 559398"/>
              <a:gd name="connsiteY3" fmla="*/ 369230 h 608615"/>
              <a:gd name="connsiteX4" fmla="*/ 532275 w 559398"/>
              <a:gd name="connsiteY4" fmla="*/ 374480 h 608615"/>
              <a:gd name="connsiteX5" fmla="*/ 522714 w 559398"/>
              <a:gd name="connsiteY5" fmla="*/ 413856 h 608615"/>
              <a:gd name="connsiteX6" fmla="*/ 544704 w 559398"/>
              <a:gd name="connsiteY6" fmla="*/ 442493 h 608615"/>
              <a:gd name="connsiteX7" fmla="*/ 545421 w 559398"/>
              <a:gd name="connsiteY7" fmla="*/ 441777 h 608615"/>
              <a:gd name="connsiteX8" fmla="*/ 559045 w 559398"/>
              <a:gd name="connsiteY8" fmla="*/ 445357 h 608615"/>
              <a:gd name="connsiteX9" fmla="*/ 517933 w 559398"/>
              <a:gd name="connsiteY9" fmla="*/ 486403 h 608615"/>
              <a:gd name="connsiteX10" fmla="*/ 433321 w 559398"/>
              <a:gd name="connsiteY10" fmla="*/ 525779 h 608615"/>
              <a:gd name="connsiteX11" fmla="*/ 368547 w 559398"/>
              <a:gd name="connsiteY11" fmla="*/ 563962 h 608615"/>
              <a:gd name="connsiteX12" fmla="*/ 316919 w 559398"/>
              <a:gd name="connsiteY12" fmla="*/ 584962 h 608615"/>
              <a:gd name="connsiteX13" fmla="*/ 410853 w 559398"/>
              <a:gd name="connsiteY13" fmla="*/ 515517 h 608615"/>
              <a:gd name="connsiteX14" fmla="*/ 537055 w 559398"/>
              <a:gd name="connsiteY14" fmla="*/ 449414 h 608615"/>
              <a:gd name="connsiteX15" fmla="*/ 510285 w 559398"/>
              <a:gd name="connsiteY15" fmla="*/ 413856 h 608615"/>
              <a:gd name="connsiteX16" fmla="*/ 524148 w 559398"/>
              <a:gd name="connsiteY16" fmla="*/ 370901 h 608615"/>
              <a:gd name="connsiteX17" fmla="*/ 423043 w 559398"/>
              <a:gd name="connsiteY17" fmla="*/ 427459 h 608615"/>
              <a:gd name="connsiteX18" fmla="*/ 311899 w 559398"/>
              <a:gd name="connsiteY18" fmla="*/ 485210 h 608615"/>
              <a:gd name="connsiteX19" fmla="*/ 308314 w 559398"/>
              <a:gd name="connsiteY19" fmla="*/ 479244 h 608615"/>
              <a:gd name="connsiteX20" fmla="*/ 413482 w 559398"/>
              <a:gd name="connsiteY20" fmla="*/ 410992 h 608615"/>
              <a:gd name="connsiteX21" fmla="*/ 511241 w 559398"/>
              <a:gd name="connsiteY21" fmla="*/ 356344 h 608615"/>
              <a:gd name="connsiteX22" fmla="*/ 497139 w 559398"/>
              <a:gd name="connsiteY22" fmla="*/ 351809 h 608615"/>
              <a:gd name="connsiteX23" fmla="*/ 502158 w 559398"/>
              <a:gd name="connsiteY23" fmla="*/ 333911 h 608615"/>
              <a:gd name="connsiteX24" fmla="*/ 34866 w 559398"/>
              <a:gd name="connsiteY24" fmla="*/ 310947 h 608615"/>
              <a:gd name="connsiteX25" fmla="*/ 70717 w 559398"/>
              <a:gd name="connsiteY25" fmla="*/ 330998 h 608615"/>
              <a:gd name="connsiteX26" fmla="*/ 160822 w 559398"/>
              <a:gd name="connsiteY26" fmla="*/ 393062 h 608615"/>
              <a:gd name="connsiteX27" fmla="*/ 231329 w 559398"/>
              <a:gd name="connsiteY27" fmla="*/ 447488 h 608615"/>
              <a:gd name="connsiteX28" fmla="*/ 291320 w 559398"/>
              <a:gd name="connsiteY28" fmla="*/ 488068 h 608615"/>
              <a:gd name="connsiteX29" fmla="*/ 293232 w 559398"/>
              <a:gd name="connsiteY29" fmla="*/ 490455 h 608615"/>
              <a:gd name="connsiteX30" fmla="*/ 302075 w 559398"/>
              <a:gd name="connsiteY30" fmla="*/ 496661 h 608615"/>
              <a:gd name="connsiteX31" fmla="*/ 297295 w 559398"/>
              <a:gd name="connsiteY31" fmla="*/ 601454 h 608615"/>
              <a:gd name="connsiteX32" fmla="*/ 292276 w 559398"/>
              <a:gd name="connsiteY32" fmla="*/ 605512 h 608615"/>
              <a:gd name="connsiteX33" fmla="*/ 286300 w 559398"/>
              <a:gd name="connsiteY33" fmla="*/ 608615 h 608615"/>
              <a:gd name="connsiteX34" fmla="*/ 244952 w 559398"/>
              <a:gd name="connsiteY34" fmla="*/ 581880 h 608615"/>
              <a:gd name="connsiteX35" fmla="*/ 146960 w 559398"/>
              <a:gd name="connsiteY35" fmla="*/ 516235 h 608615"/>
              <a:gd name="connsiteX36" fmla="*/ 65697 w 559398"/>
              <a:gd name="connsiteY36" fmla="*/ 464674 h 608615"/>
              <a:gd name="connsiteX37" fmla="*/ 21481 w 559398"/>
              <a:gd name="connsiteY37" fmla="*/ 427436 h 608615"/>
              <a:gd name="connsiteX38" fmla="*/ 17896 w 559398"/>
              <a:gd name="connsiteY38" fmla="*/ 424094 h 608615"/>
              <a:gd name="connsiteX39" fmla="*/ 13355 w 559398"/>
              <a:gd name="connsiteY39" fmla="*/ 361792 h 608615"/>
              <a:gd name="connsiteX40" fmla="*/ 21720 w 559398"/>
              <a:gd name="connsiteY40" fmla="*/ 314050 h 608615"/>
              <a:gd name="connsiteX41" fmla="*/ 32715 w 559398"/>
              <a:gd name="connsiteY41" fmla="*/ 311186 h 608615"/>
              <a:gd name="connsiteX42" fmla="*/ 34866 w 559398"/>
              <a:gd name="connsiteY42" fmla="*/ 310947 h 608615"/>
              <a:gd name="connsiteX43" fmla="*/ 14534 w 559398"/>
              <a:gd name="connsiteY43" fmla="*/ 145339 h 608615"/>
              <a:gd name="connsiteX44" fmla="*/ 158691 w 559398"/>
              <a:gd name="connsiteY44" fmla="*/ 248910 h 608615"/>
              <a:gd name="connsiteX45" fmla="*/ 284917 w 559398"/>
              <a:gd name="connsiteY45" fmla="*/ 335060 h 608615"/>
              <a:gd name="connsiteX46" fmla="*/ 287547 w 559398"/>
              <a:gd name="connsiteY46" fmla="*/ 347469 h 608615"/>
              <a:gd name="connsiteX47" fmla="*/ 283244 w 559398"/>
              <a:gd name="connsiteY47" fmla="*/ 428369 h 608615"/>
              <a:gd name="connsiteX48" fmla="*/ 275594 w 559398"/>
              <a:gd name="connsiteY48" fmla="*/ 432664 h 608615"/>
              <a:gd name="connsiteX49" fmla="*/ 268900 w 559398"/>
              <a:gd name="connsiteY49" fmla="*/ 434096 h 608615"/>
              <a:gd name="connsiteX50" fmla="*/ 127134 w 559398"/>
              <a:gd name="connsiteY50" fmla="*/ 340310 h 608615"/>
              <a:gd name="connsiteX51" fmla="*/ 11187 w 559398"/>
              <a:gd name="connsiteY51" fmla="*/ 259649 h 608615"/>
              <a:gd name="connsiteX52" fmla="*/ 10948 w 559398"/>
              <a:gd name="connsiteY52" fmla="*/ 259410 h 608615"/>
              <a:gd name="connsiteX53" fmla="*/ 3298 w 559398"/>
              <a:gd name="connsiteY53" fmla="*/ 255353 h 608615"/>
              <a:gd name="connsiteX54" fmla="*/ 2581 w 559398"/>
              <a:gd name="connsiteY54" fmla="*/ 217171 h 608615"/>
              <a:gd name="connsiteX55" fmla="*/ 5689 w 559398"/>
              <a:gd name="connsiteY55" fmla="*/ 148919 h 608615"/>
              <a:gd name="connsiteX56" fmla="*/ 6884 w 559398"/>
              <a:gd name="connsiteY56" fmla="*/ 147249 h 608615"/>
              <a:gd name="connsiteX57" fmla="*/ 14534 w 559398"/>
              <a:gd name="connsiteY57" fmla="*/ 145339 h 608615"/>
              <a:gd name="connsiteX58" fmla="*/ 288828 w 559398"/>
              <a:gd name="connsiteY58" fmla="*/ 66171 h 608615"/>
              <a:gd name="connsiteX59" fmla="*/ 249504 w 559398"/>
              <a:gd name="connsiteY59" fmla="*/ 87348 h 608615"/>
              <a:gd name="connsiteX60" fmla="*/ 144821 w 559398"/>
              <a:gd name="connsiteY60" fmla="*/ 145102 h 608615"/>
              <a:gd name="connsiteX61" fmla="*/ 181866 w 559398"/>
              <a:gd name="connsiteY61" fmla="*/ 168252 h 608615"/>
              <a:gd name="connsiteX62" fmla="*/ 264800 w 559398"/>
              <a:gd name="connsiteY62" fmla="*/ 112168 h 608615"/>
              <a:gd name="connsiteX63" fmla="*/ 313318 w 559398"/>
              <a:gd name="connsiteY63" fmla="*/ 83768 h 608615"/>
              <a:gd name="connsiteX64" fmla="*/ 302563 w 559398"/>
              <a:gd name="connsiteY64" fmla="*/ 71835 h 608615"/>
              <a:gd name="connsiteX65" fmla="*/ 288828 w 559398"/>
              <a:gd name="connsiteY65" fmla="*/ 66171 h 608615"/>
              <a:gd name="connsiteX66" fmla="*/ 281052 w 559398"/>
              <a:gd name="connsiteY66" fmla="*/ 0 h 608615"/>
              <a:gd name="connsiteX67" fmla="*/ 388126 w 559398"/>
              <a:gd name="connsiteY67" fmla="*/ 72551 h 608615"/>
              <a:gd name="connsiteX68" fmla="*/ 532961 w 559398"/>
              <a:gd name="connsiteY68" fmla="*/ 176844 h 608615"/>
              <a:gd name="connsiteX69" fmla="*/ 537024 w 559398"/>
              <a:gd name="connsiteY69" fmla="*/ 186867 h 608615"/>
              <a:gd name="connsiteX70" fmla="*/ 534873 w 559398"/>
              <a:gd name="connsiteY70" fmla="*/ 200471 h 608615"/>
              <a:gd name="connsiteX71" fmla="*/ 512407 w 559398"/>
              <a:gd name="connsiteY71" fmla="*/ 215029 h 608615"/>
              <a:gd name="connsiteX72" fmla="*/ 500457 w 559398"/>
              <a:gd name="connsiteY72" fmla="*/ 247963 h 608615"/>
              <a:gd name="connsiteX73" fmla="*/ 521011 w 559398"/>
              <a:gd name="connsiteY73" fmla="*/ 287580 h 608615"/>
              <a:gd name="connsiteX74" fmla="*/ 521489 w 559398"/>
              <a:gd name="connsiteY74" fmla="*/ 288296 h 608615"/>
              <a:gd name="connsiteX75" fmla="*/ 532005 w 559398"/>
              <a:gd name="connsiteY75" fmla="*/ 288773 h 608615"/>
              <a:gd name="connsiteX76" fmla="*/ 535351 w 559398"/>
              <a:gd name="connsiteY76" fmla="*/ 297126 h 608615"/>
              <a:gd name="connsiteX77" fmla="*/ 510734 w 559398"/>
              <a:gd name="connsiteY77" fmla="*/ 316457 h 608615"/>
              <a:gd name="connsiteX78" fmla="*/ 456002 w 559398"/>
              <a:gd name="connsiteY78" fmla="*/ 349153 h 608615"/>
              <a:gd name="connsiteX79" fmla="*/ 395057 w 559398"/>
              <a:gd name="connsiteY79" fmla="*/ 383042 h 608615"/>
              <a:gd name="connsiteX80" fmla="*/ 302563 w 559398"/>
              <a:gd name="connsiteY80" fmla="*/ 429341 h 608615"/>
              <a:gd name="connsiteX81" fmla="*/ 298022 w 559398"/>
              <a:gd name="connsiteY81" fmla="*/ 421227 h 608615"/>
              <a:gd name="connsiteX82" fmla="*/ 394340 w 559398"/>
              <a:gd name="connsiteY82" fmla="*/ 361325 h 608615"/>
              <a:gd name="connsiteX83" fmla="*/ 451222 w 559398"/>
              <a:gd name="connsiteY83" fmla="*/ 329583 h 608615"/>
              <a:gd name="connsiteX84" fmla="*/ 508822 w 559398"/>
              <a:gd name="connsiteY84" fmla="*/ 295217 h 608615"/>
              <a:gd name="connsiteX85" fmla="*/ 511929 w 559398"/>
              <a:gd name="connsiteY85" fmla="*/ 293308 h 608615"/>
              <a:gd name="connsiteX86" fmla="*/ 487311 w 559398"/>
              <a:gd name="connsiteY86" fmla="*/ 244383 h 608615"/>
              <a:gd name="connsiteX87" fmla="*/ 489462 w 559398"/>
              <a:gd name="connsiteY87" fmla="*/ 228871 h 608615"/>
              <a:gd name="connsiteX88" fmla="*/ 413460 w 559398"/>
              <a:gd name="connsiteY88" fmla="*/ 268965 h 608615"/>
              <a:gd name="connsiteX89" fmla="*/ 352514 w 559398"/>
              <a:gd name="connsiteY89" fmla="*/ 301422 h 608615"/>
              <a:gd name="connsiteX90" fmla="*/ 309016 w 559398"/>
              <a:gd name="connsiteY90" fmla="*/ 322424 h 608615"/>
              <a:gd name="connsiteX91" fmla="*/ 298739 w 559398"/>
              <a:gd name="connsiteY91" fmla="*/ 323856 h 608615"/>
              <a:gd name="connsiteX92" fmla="*/ 150079 w 559398"/>
              <a:gd name="connsiteY92" fmla="*/ 220518 h 608615"/>
              <a:gd name="connsiteX93" fmla="*/ 38465 w 559398"/>
              <a:gd name="connsiteY93" fmla="*/ 134840 h 608615"/>
              <a:gd name="connsiteX94" fmla="*/ 37509 w 559398"/>
              <a:gd name="connsiteY94" fmla="*/ 132692 h 608615"/>
              <a:gd name="connsiteX95" fmla="*/ 36314 w 559398"/>
              <a:gd name="connsiteY95" fmla="*/ 119328 h 608615"/>
              <a:gd name="connsiteX96" fmla="*/ 174935 w 559398"/>
              <a:gd name="connsiteY96" fmla="*/ 40094 h 608615"/>
              <a:gd name="connsiteX97" fmla="*/ 277706 w 559398"/>
              <a:gd name="connsiteY97" fmla="*/ 954 h 608615"/>
              <a:gd name="connsiteX98" fmla="*/ 281052 w 559398"/>
              <a:gd name="connsiteY98" fmla="*/ 0 h 60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59398" h="608615">
                <a:moveTo>
                  <a:pt x="502158" y="333911"/>
                </a:moveTo>
                <a:cubicBezTo>
                  <a:pt x="514109" y="337968"/>
                  <a:pt x="526299" y="341071"/>
                  <a:pt x="538489" y="345127"/>
                </a:cubicBezTo>
                <a:cubicBezTo>
                  <a:pt x="545421" y="347752"/>
                  <a:pt x="548528" y="358491"/>
                  <a:pt x="540640" y="362310"/>
                </a:cubicBezTo>
                <a:cubicBezTo>
                  <a:pt x="536099" y="364696"/>
                  <a:pt x="531797" y="366844"/>
                  <a:pt x="527255" y="369230"/>
                </a:cubicBezTo>
                <a:cubicBezTo>
                  <a:pt x="530123" y="368276"/>
                  <a:pt x="533470" y="371617"/>
                  <a:pt x="532275" y="374480"/>
                </a:cubicBezTo>
                <a:cubicBezTo>
                  <a:pt x="526538" y="388322"/>
                  <a:pt x="518173" y="397390"/>
                  <a:pt x="522714" y="413856"/>
                </a:cubicBezTo>
                <a:cubicBezTo>
                  <a:pt x="526299" y="426981"/>
                  <a:pt x="533231" y="436050"/>
                  <a:pt x="544704" y="442493"/>
                </a:cubicBezTo>
                <a:cubicBezTo>
                  <a:pt x="544943" y="442255"/>
                  <a:pt x="545182" y="442016"/>
                  <a:pt x="545421" y="441777"/>
                </a:cubicBezTo>
                <a:cubicBezTo>
                  <a:pt x="549484" y="437720"/>
                  <a:pt x="557611" y="439391"/>
                  <a:pt x="559045" y="445357"/>
                </a:cubicBezTo>
                <a:cubicBezTo>
                  <a:pt x="563108" y="464687"/>
                  <a:pt x="531080" y="479244"/>
                  <a:pt x="517933" y="486403"/>
                </a:cubicBezTo>
                <a:cubicBezTo>
                  <a:pt x="490446" y="500960"/>
                  <a:pt x="461764" y="512654"/>
                  <a:pt x="433321" y="525779"/>
                </a:cubicBezTo>
                <a:cubicBezTo>
                  <a:pt x="410375" y="536279"/>
                  <a:pt x="390059" y="550836"/>
                  <a:pt x="368547" y="563962"/>
                </a:cubicBezTo>
                <a:cubicBezTo>
                  <a:pt x="359703" y="569450"/>
                  <a:pt x="327914" y="595701"/>
                  <a:pt x="316919" y="584962"/>
                </a:cubicBezTo>
                <a:cubicBezTo>
                  <a:pt x="307119" y="575416"/>
                  <a:pt x="399141" y="521483"/>
                  <a:pt x="410853" y="515517"/>
                </a:cubicBezTo>
                <a:cubicBezTo>
                  <a:pt x="453159" y="493562"/>
                  <a:pt x="500724" y="480199"/>
                  <a:pt x="537055" y="449414"/>
                </a:cubicBezTo>
                <a:cubicBezTo>
                  <a:pt x="522236" y="443925"/>
                  <a:pt x="513153" y="429368"/>
                  <a:pt x="510285" y="413856"/>
                </a:cubicBezTo>
                <a:cubicBezTo>
                  <a:pt x="508134" y="400254"/>
                  <a:pt x="511241" y="378776"/>
                  <a:pt x="524148" y="370901"/>
                </a:cubicBezTo>
                <a:cubicBezTo>
                  <a:pt x="489729" y="388560"/>
                  <a:pt x="456267" y="407651"/>
                  <a:pt x="423043" y="427459"/>
                </a:cubicBezTo>
                <a:cubicBezTo>
                  <a:pt x="387190" y="448698"/>
                  <a:pt x="352055" y="473039"/>
                  <a:pt x="311899" y="485210"/>
                </a:cubicBezTo>
                <a:cubicBezTo>
                  <a:pt x="308553" y="486165"/>
                  <a:pt x="305685" y="481630"/>
                  <a:pt x="308314" y="479244"/>
                </a:cubicBezTo>
                <a:cubicBezTo>
                  <a:pt x="339865" y="451800"/>
                  <a:pt x="377630" y="432232"/>
                  <a:pt x="413482" y="410992"/>
                </a:cubicBezTo>
                <a:cubicBezTo>
                  <a:pt x="445511" y="391901"/>
                  <a:pt x="478017" y="373287"/>
                  <a:pt x="511241" y="356344"/>
                </a:cubicBezTo>
                <a:cubicBezTo>
                  <a:pt x="506461" y="354912"/>
                  <a:pt x="501919" y="353480"/>
                  <a:pt x="497139" y="351809"/>
                </a:cubicBezTo>
                <a:cubicBezTo>
                  <a:pt x="486144" y="347752"/>
                  <a:pt x="490685" y="330093"/>
                  <a:pt x="502158" y="333911"/>
                </a:cubicBezTo>
                <a:close/>
                <a:moveTo>
                  <a:pt x="34866" y="310947"/>
                </a:moveTo>
                <a:cubicBezTo>
                  <a:pt x="47294" y="311186"/>
                  <a:pt x="61634" y="323121"/>
                  <a:pt x="70717" y="330998"/>
                </a:cubicBezTo>
                <a:cubicBezTo>
                  <a:pt x="98202" y="354630"/>
                  <a:pt x="132141" y="370862"/>
                  <a:pt x="160822" y="393062"/>
                </a:cubicBezTo>
                <a:cubicBezTo>
                  <a:pt x="184484" y="410965"/>
                  <a:pt x="207428" y="429823"/>
                  <a:pt x="231329" y="447488"/>
                </a:cubicBezTo>
                <a:cubicBezTo>
                  <a:pt x="250449" y="461810"/>
                  <a:pt x="272916" y="473029"/>
                  <a:pt x="291320" y="488068"/>
                </a:cubicBezTo>
                <a:cubicBezTo>
                  <a:pt x="292276" y="488784"/>
                  <a:pt x="292754" y="489500"/>
                  <a:pt x="293232" y="490455"/>
                </a:cubicBezTo>
                <a:cubicBezTo>
                  <a:pt x="297056" y="489977"/>
                  <a:pt x="300880" y="491648"/>
                  <a:pt x="302075" y="496661"/>
                </a:cubicBezTo>
                <a:cubicBezTo>
                  <a:pt x="310201" y="529364"/>
                  <a:pt x="306138" y="568990"/>
                  <a:pt x="297295" y="601454"/>
                </a:cubicBezTo>
                <a:cubicBezTo>
                  <a:pt x="296578" y="604318"/>
                  <a:pt x="294427" y="605512"/>
                  <a:pt x="292276" y="605512"/>
                </a:cubicBezTo>
                <a:cubicBezTo>
                  <a:pt x="290841" y="607421"/>
                  <a:pt x="288690" y="608615"/>
                  <a:pt x="286300" y="608615"/>
                </a:cubicBezTo>
                <a:cubicBezTo>
                  <a:pt x="272438" y="608376"/>
                  <a:pt x="255947" y="588802"/>
                  <a:pt x="244952" y="581880"/>
                </a:cubicBezTo>
                <a:cubicBezTo>
                  <a:pt x="211491" y="560635"/>
                  <a:pt x="179225" y="538912"/>
                  <a:pt x="146960" y="516235"/>
                </a:cubicBezTo>
                <a:cubicBezTo>
                  <a:pt x="120430" y="497855"/>
                  <a:pt x="92705" y="482339"/>
                  <a:pt x="65697" y="464674"/>
                </a:cubicBezTo>
                <a:cubicBezTo>
                  <a:pt x="50879" y="454887"/>
                  <a:pt x="31042" y="443668"/>
                  <a:pt x="21481" y="427436"/>
                </a:cubicBezTo>
                <a:cubicBezTo>
                  <a:pt x="19808" y="426959"/>
                  <a:pt x="18613" y="425765"/>
                  <a:pt x="17896" y="424094"/>
                </a:cubicBezTo>
                <a:cubicBezTo>
                  <a:pt x="11921" y="404520"/>
                  <a:pt x="12399" y="382320"/>
                  <a:pt x="13355" y="361792"/>
                </a:cubicBezTo>
                <a:cubicBezTo>
                  <a:pt x="14311" y="346276"/>
                  <a:pt x="14311" y="327895"/>
                  <a:pt x="21720" y="314050"/>
                </a:cubicBezTo>
                <a:cubicBezTo>
                  <a:pt x="24110" y="309753"/>
                  <a:pt x="29129" y="309276"/>
                  <a:pt x="32715" y="311186"/>
                </a:cubicBezTo>
                <a:cubicBezTo>
                  <a:pt x="33432" y="310947"/>
                  <a:pt x="33910" y="310708"/>
                  <a:pt x="34866" y="310947"/>
                </a:cubicBezTo>
                <a:close/>
                <a:moveTo>
                  <a:pt x="14534" y="145339"/>
                </a:moveTo>
                <a:cubicBezTo>
                  <a:pt x="62586" y="179942"/>
                  <a:pt x="111117" y="213830"/>
                  <a:pt x="158691" y="248910"/>
                </a:cubicBezTo>
                <a:cubicBezTo>
                  <a:pt x="199571" y="278979"/>
                  <a:pt x="238061" y="314298"/>
                  <a:pt x="284917" y="335060"/>
                </a:cubicBezTo>
                <a:cubicBezTo>
                  <a:pt x="290655" y="337685"/>
                  <a:pt x="290655" y="343412"/>
                  <a:pt x="287547" y="347469"/>
                </a:cubicBezTo>
                <a:cubicBezTo>
                  <a:pt x="287786" y="374197"/>
                  <a:pt x="286830" y="401879"/>
                  <a:pt x="283244" y="428369"/>
                </a:cubicBezTo>
                <a:cubicBezTo>
                  <a:pt x="282527" y="432903"/>
                  <a:pt x="278941" y="433857"/>
                  <a:pt x="275594" y="432664"/>
                </a:cubicBezTo>
                <a:cubicBezTo>
                  <a:pt x="273920" y="434096"/>
                  <a:pt x="271530" y="434812"/>
                  <a:pt x="268900" y="434096"/>
                </a:cubicBezTo>
                <a:cubicBezTo>
                  <a:pt x="214632" y="418823"/>
                  <a:pt x="171839" y="372049"/>
                  <a:pt x="127134" y="340310"/>
                </a:cubicBezTo>
                <a:cubicBezTo>
                  <a:pt x="89362" y="313582"/>
                  <a:pt x="44178" y="292343"/>
                  <a:pt x="11187" y="259649"/>
                </a:cubicBezTo>
                <a:cubicBezTo>
                  <a:pt x="11187" y="259410"/>
                  <a:pt x="10948" y="259410"/>
                  <a:pt x="10948" y="259410"/>
                </a:cubicBezTo>
                <a:cubicBezTo>
                  <a:pt x="7840" y="259410"/>
                  <a:pt x="4733" y="258217"/>
                  <a:pt x="3298" y="255353"/>
                </a:cubicBezTo>
                <a:cubicBezTo>
                  <a:pt x="-3635" y="243899"/>
                  <a:pt x="2581" y="229580"/>
                  <a:pt x="2581" y="217171"/>
                </a:cubicBezTo>
                <a:cubicBezTo>
                  <a:pt x="2103" y="197363"/>
                  <a:pt x="-4591" y="166817"/>
                  <a:pt x="5689" y="148919"/>
                </a:cubicBezTo>
                <a:cubicBezTo>
                  <a:pt x="5928" y="148203"/>
                  <a:pt x="6406" y="147726"/>
                  <a:pt x="6884" y="147249"/>
                </a:cubicBezTo>
                <a:cubicBezTo>
                  <a:pt x="8319" y="144623"/>
                  <a:pt x="11426" y="142953"/>
                  <a:pt x="14534" y="145339"/>
                </a:cubicBezTo>
                <a:close/>
                <a:moveTo>
                  <a:pt x="288828" y="66171"/>
                </a:moveTo>
                <a:cubicBezTo>
                  <a:pt x="274913" y="65914"/>
                  <a:pt x="260797" y="79652"/>
                  <a:pt x="249504" y="87348"/>
                </a:cubicBezTo>
                <a:cubicBezTo>
                  <a:pt x="216044" y="109543"/>
                  <a:pt x="176847" y="120760"/>
                  <a:pt x="144821" y="145102"/>
                </a:cubicBezTo>
                <a:cubicBezTo>
                  <a:pt x="157966" y="151069"/>
                  <a:pt x="169438" y="160138"/>
                  <a:pt x="181866" y="168252"/>
                </a:cubicBezTo>
                <a:cubicBezTo>
                  <a:pt x="205767" y="146296"/>
                  <a:pt x="238032" y="128874"/>
                  <a:pt x="264800" y="112168"/>
                </a:cubicBezTo>
                <a:cubicBezTo>
                  <a:pt x="272926" y="107156"/>
                  <a:pt x="295154" y="89734"/>
                  <a:pt x="313318" y="83768"/>
                </a:cubicBezTo>
                <a:cubicBezTo>
                  <a:pt x="309733" y="79472"/>
                  <a:pt x="306148" y="75176"/>
                  <a:pt x="302563" y="71835"/>
                </a:cubicBezTo>
                <a:cubicBezTo>
                  <a:pt x="298082" y="67897"/>
                  <a:pt x="293466" y="66257"/>
                  <a:pt x="288828" y="66171"/>
                </a:cubicBezTo>
                <a:close/>
                <a:moveTo>
                  <a:pt x="281052" y="0"/>
                </a:moveTo>
                <a:cubicBezTo>
                  <a:pt x="321683" y="3102"/>
                  <a:pt x="358489" y="47970"/>
                  <a:pt x="388126" y="72551"/>
                </a:cubicBezTo>
                <a:cubicBezTo>
                  <a:pt x="434492" y="110975"/>
                  <a:pt x="477034" y="152739"/>
                  <a:pt x="532961" y="176844"/>
                </a:cubicBezTo>
                <a:cubicBezTo>
                  <a:pt x="537024" y="178753"/>
                  <a:pt x="537980" y="182810"/>
                  <a:pt x="537024" y="186867"/>
                </a:cubicBezTo>
                <a:cubicBezTo>
                  <a:pt x="539653" y="190686"/>
                  <a:pt x="539892" y="196891"/>
                  <a:pt x="534873" y="200471"/>
                </a:cubicBezTo>
                <a:cubicBezTo>
                  <a:pt x="527464" y="205482"/>
                  <a:pt x="520055" y="210255"/>
                  <a:pt x="512407" y="215029"/>
                </a:cubicBezTo>
                <a:cubicBezTo>
                  <a:pt x="503325" y="223620"/>
                  <a:pt x="499262" y="233644"/>
                  <a:pt x="500457" y="247963"/>
                </a:cubicBezTo>
                <a:cubicBezTo>
                  <a:pt x="501413" y="263237"/>
                  <a:pt x="506671" y="279466"/>
                  <a:pt x="521011" y="287580"/>
                </a:cubicBezTo>
                <a:cubicBezTo>
                  <a:pt x="521250" y="287819"/>
                  <a:pt x="521250" y="288057"/>
                  <a:pt x="521489" y="288296"/>
                </a:cubicBezTo>
                <a:cubicBezTo>
                  <a:pt x="525074" y="287103"/>
                  <a:pt x="528659" y="286864"/>
                  <a:pt x="532005" y="288773"/>
                </a:cubicBezTo>
                <a:cubicBezTo>
                  <a:pt x="534634" y="290682"/>
                  <a:pt x="536307" y="293785"/>
                  <a:pt x="535351" y="297126"/>
                </a:cubicBezTo>
                <a:cubicBezTo>
                  <a:pt x="532483" y="306911"/>
                  <a:pt x="518621" y="311684"/>
                  <a:pt x="510734" y="316457"/>
                </a:cubicBezTo>
                <a:cubicBezTo>
                  <a:pt x="492331" y="327435"/>
                  <a:pt x="474166" y="338414"/>
                  <a:pt x="456002" y="349153"/>
                </a:cubicBezTo>
                <a:cubicBezTo>
                  <a:pt x="435926" y="361086"/>
                  <a:pt x="415372" y="371825"/>
                  <a:pt x="395057" y="383042"/>
                </a:cubicBezTo>
                <a:cubicBezTo>
                  <a:pt x="365898" y="399271"/>
                  <a:pt x="335545" y="422182"/>
                  <a:pt x="302563" y="429341"/>
                </a:cubicBezTo>
                <a:cubicBezTo>
                  <a:pt x="298022" y="430296"/>
                  <a:pt x="294437" y="424807"/>
                  <a:pt x="298022" y="421227"/>
                </a:cubicBezTo>
                <a:cubicBezTo>
                  <a:pt x="323356" y="394975"/>
                  <a:pt x="362552" y="378508"/>
                  <a:pt x="394340" y="361325"/>
                </a:cubicBezTo>
                <a:cubicBezTo>
                  <a:pt x="413460" y="351062"/>
                  <a:pt x="432580" y="340561"/>
                  <a:pt x="451222" y="329583"/>
                </a:cubicBezTo>
                <a:cubicBezTo>
                  <a:pt x="470342" y="318128"/>
                  <a:pt x="489702" y="306672"/>
                  <a:pt x="508822" y="295217"/>
                </a:cubicBezTo>
                <a:cubicBezTo>
                  <a:pt x="509778" y="294501"/>
                  <a:pt x="510973" y="294024"/>
                  <a:pt x="511929" y="293308"/>
                </a:cubicBezTo>
                <a:cubicBezTo>
                  <a:pt x="494960" y="284477"/>
                  <a:pt x="486833" y="262998"/>
                  <a:pt x="487311" y="244383"/>
                </a:cubicBezTo>
                <a:cubicBezTo>
                  <a:pt x="487550" y="239610"/>
                  <a:pt x="488028" y="234121"/>
                  <a:pt x="489462" y="228871"/>
                </a:cubicBezTo>
                <a:cubicBezTo>
                  <a:pt x="464606" y="242951"/>
                  <a:pt x="439033" y="255839"/>
                  <a:pt x="413460" y="268965"/>
                </a:cubicBezTo>
                <a:cubicBezTo>
                  <a:pt x="392906" y="279466"/>
                  <a:pt x="372351" y="289728"/>
                  <a:pt x="352514" y="301422"/>
                </a:cubicBezTo>
                <a:cubicBezTo>
                  <a:pt x="338891" y="309059"/>
                  <a:pt x="325029" y="322424"/>
                  <a:pt x="309016" y="322424"/>
                </a:cubicBezTo>
                <a:cubicBezTo>
                  <a:pt x="306626" y="324810"/>
                  <a:pt x="302802" y="326003"/>
                  <a:pt x="298739" y="323856"/>
                </a:cubicBezTo>
                <a:cubicBezTo>
                  <a:pt x="244485" y="294978"/>
                  <a:pt x="200031" y="255600"/>
                  <a:pt x="150079" y="220518"/>
                </a:cubicBezTo>
                <a:cubicBezTo>
                  <a:pt x="113512" y="194743"/>
                  <a:pt x="63799" y="173025"/>
                  <a:pt x="38465" y="134840"/>
                </a:cubicBezTo>
                <a:cubicBezTo>
                  <a:pt x="37987" y="134124"/>
                  <a:pt x="37748" y="133408"/>
                  <a:pt x="37509" y="132692"/>
                </a:cubicBezTo>
                <a:cubicBezTo>
                  <a:pt x="32490" y="130544"/>
                  <a:pt x="30339" y="122430"/>
                  <a:pt x="36314" y="119328"/>
                </a:cubicBezTo>
                <a:cubicBezTo>
                  <a:pt x="83398" y="94269"/>
                  <a:pt x="127852" y="65153"/>
                  <a:pt x="174935" y="40094"/>
                </a:cubicBezTo>
                <a:cubicBezTo>
                  <a:pt x="201465" y="26013"/>
                  <a:pt x="244963" y="-5728"/>
                  <a:pt x="277706" y="954"/>
                </a:cubicBezTo>
                <a:cubicBezTo>
                  <a:pt x="278901" y="238"/>
                  <a:pt x="280096" y="0"/>
                  <a:pt x="281052" y="0"/>
                </a:cubicBezTo>
                <a:close/>
              </a:path>
            </a:pathLst>
          </a:custGeom>
          <a:solidFill>
            <a:srgbClr val="C00000"/>
          </a:solidFill>
          <a:ln>
            <a:noFill/>
          </a:ln>
        </p:spPr>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par>
                          <p:cTn id="14" fill="hold">
                            <p:stCondLst>
                              <p:cond delay="1500"/>
                            </p:stCondLst>
                            <p:childTnLst>
                              <p:par>
                                <p:cTn id="15" presetID="5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Scale>
                                      <p:cBhvr>
                                        <p:cTn id="1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6"/>
                                        </p:tgtEl>
                                        <p:attrNameLst>
                                          <p:attrName>ppt_x</p:attrName>
                                          <p:attrName>ppt_y</p:attrName>
                                        </p:attrNameLst>
                                      </p:cBhvr>
                                    </p:animMotion>
                                    <p:animEffect transition="in" filter="fade">
                                      <p:cBhvr>
                                        <p:cTn id="1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 name="文本框 4"/>
          <p:cNvSpPr txBox="1"/>
          <p:nvPr/>
        </p:nvSpPr>
        <p:spPr>
          <a:xfrm>
            <a:off x="-492760" y="137795"/>
            <a:ext cx="6077585" cy="46037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Model and Problem</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171750" y="1554577"/>
            <a:ext cx="7404772" cy="1561120"/>
          </a:xfrm>
          <a:prstGeom prst="rect">
            <a:avLst/>
          </a:prstGeom>
        </p:spPr>
      </p:pic>
      <p:sp>
        <p:nvSpPr>
          <p:cNvPr id="2" name="内容占位符 1"/>
          <p:cNvSpPr>
            <a:spLocks noGrp="1"/>
          </p:cNvSpPr>
          <p:nvPr>
            <p:ph idx="1"/>
          </p:nvPr>
        </p:nvSpPr>
        <p:spPr>
          <a:xfrm>
            <a:off x="1741805" y="3707507"/>
            <a:ext cx="8401372" cy="2520280"/>
          </a:xfrm>
        </p:spPr>
        <p:txBody>
          <a:bodyPr/>
          <a:p>
            <a:r>
              <a:rPr lang="en-US" altLang="zh-CN" sz="2000" b="0" dirty="0">
                <a:latin typeface="Cambria" panose="02040503050406030204" pitchFamily="18" charset="0"/>
              </a:rPr>
              <a:t>At the fault point, the impedance is </a:t>
            </a:r>
            <a:r>
              <a:rPr lang="en-US" altLang="zh-CN" sz="2000" b="0" dirty="0" err="1">
                <a:latin typeface="Cambria" panose="02040503050406030204" pitchFamily="18" charset="0"/>
              </a:rPr>
              <a:t>incontinuous</a:t>
            </a:r>
            <a:r>
              <a:rPr lang="en-US" altLang="zh-CN" sz="2000" b="0" dirty="0">
                <a:latin typeface="Cambria" panose="02040503050406030204" pitchFamily="18" charset="0"/>
              </a:rPr>
              <a:t> or distorted. </a:t>
            </a:r>
            <a:endParaRPr lang="en-US" altLang="zh-CN" sz="2000" b="0" dirty="0">
              <a:latin typeface="Cambria" panose="02040503050406030204" pitchFamily="18" charset="0"/>
            </a:endParaRPr>
          </a:p>
          <a:p>
            <a:pPr marL="0" indent="0">
              <a:buNone/>
            </a:pPr>
            <a:r>
              <a:rPr lang="en-US" altLang="zh-CN" sz="2000" b="0" dirty="0">
                <a:latin typeface="Cambria" panose="02040503050406030204" pitchFamily="18" charset="0"/>
              </a:rPr>
              <a:t>      Where is the fault point?  (length of TL2)</a:t>
            </a:r>
            <a:endParaRPr lang="zh-CN" altLang="en-US" sz="2000" b="0" dirty="0">
              <a:latin typeface="Cambria" panose="020405030504060302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752021" y="112147"/>
            <a:ext cx="3276600" cy="52197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Analysis</a:t>
            </a:r>
            <a:r>
              <a:rPr lang="en-US" altLang="zh-CN" sz="2800" b="1" dirty="0">
                <a:solidFill>
                  <a:schemeClr val="bg1"/>
                </a:solidFill>
                <a:latin typeface="微软雅黑" panose="020B0503020204020204" pitchFamily="34" charset="-122"/>
                <a:ea typeface="微软雅黑" panose="020B0503020204020204" pitchFamily="34" charset="-122"/>
              </a:rPr>
              <a:t> of Test 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24075" y="2657475"/>
            <a:ext cx="8121650" cy="2245360"/>
          </a:xfrm>
          <a:prstGeom prst="rect">
            <a:avLst/>
          </a:prstGeom>
          <a:noFill/>
        </p:spPr>
        <p:txBody>
          <a:bodyPr wrap="square" rtlCol="0">
            <a:spAutoFit/>
          </a:bodyPr>
          <a:p>
            <a:r>
              <a:rPr lang="zh-CN" altLang="en-US"/>
              <a:t>   </a:t>
            </a:r>
            <a:r>
              <a:rPr lang="zh-CN" altLang="en-US" sz="2000"/>
              <a:t>At the fault point on the transmission line, the impedance of the transmission line is discontinuous or distorted, causing a portion of the incident voltage of the transmission line to be abnormally reflected back. Therefore, the TDR measurement technique can be used to measure the impedance of the transmission line and observe the abnormal change point of the transmission line to determine the position of the fault point on the transmission line.</a:t>
            </a:r>
            <a:endParaRPr lang="zh-CN" altLang="en-US" sz="2000"/>
          </a:p>
        </p:txBody>
      </p:sp>
      <p:pic>
        <p:nvPicPr>
          <p:cNvPr id="7" name="图片 6"/>
          <p:cNvPicPr>
            <a:picLocks noChangeAspect="1"/>
          </p:cNvPicPr>
          <p:nvPr/>
        </p:nvPicPr>
        <p:blipFill>
          <a:blip r:embed="rId1"/>
          <a:stretch>
            <a:fillRect/>
          </a:stretch>
        </p:blipFill>
        <p:spPr>
          <a:xfrm>
            <a:off x="2044115" y="875127"/>
            <a:ext cx="7404772" cy="1561120"/>
          </a:xfrm>
          <a:prstGeom prst="rect">
            <a:avLst/>
          </a:prstGeom>
        </p:spPr>
      </p:pic>
      <p:sp>
        <p:nvSpPr>
          <p:cNvPr id="3" name="文本框 2"/>
          <p:cNvSpPr txBox="1"/>
          <p:nvPr/>
        </p:nvSpPr>
        <p:spPr>
          <a:xfrm>
            <a:off x="2124075" y="4976495"/>
            <a:ext cx="7787005" cy="706755"/>
          </a:xfrm>
          <a:prstGeom prst="rect">
            <a:avLst/>
          </a:prstGeom>
          <a:noFill/>
        </p:spPr>
        <p:txBody>
          <a:bodyPr wrap="square" rtlCol="0">
            <a:spAutoFit/>
          </a:bodyPr>
          <a:p>
            <a:r>
              <a:rPr lang="en-US" altLang="zh-CN"/>
              <a:t>  </a:t>
            </a:r>
            <a:r>
              <a:rPr lang="en-US" altLang="zh-CN" sz="2000"/>
              <a:t> </a:t>
            </a:r>
            <a:r>
              <a:rPr lang="zh-CN" altLang="en-US" sz="2000"/>
              <a:t>In this experiment, the distance from the fault point to the input port of the transmission line is the length of the transmission line TL2.</a:t>
            </a:r>
            <a:endParaRPr lang="zh-CN" altLang="en-US" sz="2000"/>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752021" y="112147"/>
            <a:ext cx="3749040" cy="52197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Experimental Result</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807845" y="4693920"/>
            <a:ext cx="4959985" cy="460375"/>
          </a:xfrm>
          <a:prstGeom prst="rect">
            <a:avLst/>
          </a:prstGeom>
          <a:noFill/>
        </p:spPr>
        <p:txBody>
          <a:bodyPr wrap="square" rtlCol="0">
            <a:spAutoFit/>
          </a:bodyPr>
          <a:p>
            <a:r>
              <a:rPr lang="en-US" altLang="zh-CN" sz="2400" b="1">
                <a:latin typeface="Times New Roman" panose="02020603050405020304" charset="0"/>
                <a:ea typeface="仿宋" panose="02010609060101010101" charset="-122"/>
                <a:cs typeface="Times New Roman" panose="02020603050405020304" charset="0"/>
              </a:rPr>
              <a:t>Waveform Showing the Fault Point</a:t>
            </a:r>
            <a:endParaRPr lang="en-US" altLang="zh-CN" sz="2400" b="1">
              <a:latin typeface="Times New Roman" panose="02020603050405020304" charset="0"/>
              <a:ea typeface="仿宋" panose="02010609060101010101" charset="-122"/>
              <a:cs typeface="Times New Roman" panose="02020603050405020304" charset="0"/>
            </a:endParaRPr>
          </a:p>
        </p:txBody>
      </p:sp>
      <p:graphicFrame>
        <p:nvGraphicFramePr>
          <p:cNvPr id="13" name="对象 12"/>
          <p:cNvGraphicFramePr/>
          <p:nvPr/>
        </p:nvGraphicFramePr>
        <p:xfrm>
          <a:off x="7978775" y="1101090"/>
          <a:ext cx="2720340" cy="911860"/>
        </p:xfrm>
        <a:graphic>
          <a:graphicData uri="http://schemas.openxmlformats.org/presentationml/2006/ole">
            <mc:AlternateContent xmlns:mc="http://schemas.openxmlformats.org/markup-compatibility/2006">
              <mc:Choice xmlns:v="urn:schemas-microsoft-com:vml" Requires="v">
                <p:oleObj spid="_x0000_s14" name="" r:id="rId1" imgW="1295400" imgH="508000" progId="Equation.KSEE3">
                  <p:embed/>
                </p:oleObj>
              </mc:Choice>
              <mc:Fallback>
                <p:oleObj name="" r:id="rId1" imgW="1295400" imgH="508000" progId="Equation.KSEE3">
                  <p:embed/>
                  <p:pic>
                    <p:nvPicPr>
                      <p:cNvPr id="0" name="图片 13"/>
                      <p:cNvPicPr/>
                      <p:nvPr/>
                    </p:nvPicPr>
                    <p:blipFill>
                      <a:blip r:embed="rId2"/>
                      <a:stretch>
                        <a:fillRect/>
                      </a:stretch>
                    </p:blipFill>
                    <p:spPr>
                      <a:xfrm>
                        <a:off x="7978775" y="1101090"/>
                        <a:ext cx="2720340" cy="911860"/>
                      </a:xfrm>
                      <a:prstGeom prst="rect">
                        <a:avLst/>
                      </a:prstGeom>
                    </p:spPr>
                  </p:pic>
                </p:oleObj>
              </mc:Fallback>
            </mc:AlternateContent>
          </a:graphicData>
        </a:graphic>
      </p:graphicFrame>
      <p:pic>
        <p:nvPicPr>
          <p:cNvPr id="4" name="图片 3"/>
          <p:cNvPicPr>
            <a:picLocks noChangeAspect="1"/>
          </p:cNvPicPr>
          <p:nvPr/>
        </p:nvPicPr>
        <p:blipFill>
          <a:blip r:embed="rId3"/>
          <a:stretch>
            <a:fillRect/>
          </a:stretch>
        </p:blipFill>
        <p:spPr>
          <a:xfrm>
            <a:off x="606425" y="1040130"/>
            <a:ext cx="6320790" cy="3556000"/>
          </a:xfrm>
          <a:prstGeom prst="rect">
            <a:avLst/>
          </a:prstGeom>
        </p:spPr>
      </p:pic>
      <p:graphicFrame>
        <p:nvGraphicFramePr>
          <p:cNvPr id="12" name="对象 11">
            <a:hlinkClick r:id="" action="ppaction://ole?verb="/>
          </p:cNvPr>
          <p:cNvGraphicFramePr>
            <a:graphicFrameLocks noChangeAspect="1"/>
          </p:cNvGraphicFramePr>
          <p:nvPr/>
        </p:nvGraphicFramePr>
        <p:xfrm>
          <a:off x="6927215" y="2852420"/>
          <a:ext cx="5139055" cy="757555"/>
        </p:xfrm>
        <a:graphic>
          <a:graphicData uri="http://schemas.openxmlformats.org/presentationml/2006/ole">
            <mc:AlternateContent xmlns:mc="http://schemas.openxmlformats.org/markup-compatibility/2006">
              <mc:Choice xmlns:v="urn:schemas-microsoft-com:vml" Requires="v">
                <p:oleObj spid="_x0000_s2053" name="" r:id="rId4" imgW="2844800" imgH="419100" progId="Equation.KSEE3">
                  <p:embed/>
                </p:oleObj>
              </mc:Choice>
              <mc:Fallback>
                <p:oleObj name="" r:id="rId4" imgW="2844800" imgH="419100" progId="Equation.KSEE3">
                  <p:embed/>
                  <p:pic>
                    <p:nvPicPr>
                      <p:cNvPr id="0" name="图片 2052"/>
                      <p:cNvPicPr/>
                      <p:nvPr/>
                    </p:nvPicPr>
                    <p:blipFill>
                      <a:blip r:embed="rId5"/>
                      <a:stretch>
                        <a:fillRect/>
                      </a:stretch>
                    </p:blipFill>
                    <p:spPr>
                      <a:xfrm>
                        <a:off x="6927215" y="2852420"/>
                        <a:ext cx="5139055" cy="757555"/>
                      </a:xfrm>
                      <a:prstGeom prst="rect">
                        <a:avLst/>
                      </a:prstGeom>
                    </p:spPr>
                  </p:pic>
                </p:oleObj>
              </mc:Fallback>
            </mc:AlternateContent>
          </a:graphicData>
        </a:graphic>
      </p:graphicFrame>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161471" y="131197"/>
            <a:ext cx="3930650" cy="460375"/>
          </a:xfrm>
          <a:prstGeom prst="rect">
            <a:avLst/>
          </a:prstGeom>
          <a:noFill/>
        </p:spPr>
        <p:txBody>
          <a:bodyPr wrap="none" rtlCol="0">
            <a:spAutoFit/>
          </a:bodyPr>
          <a:lstStyle/>
          <a:p>
            <a:pPr algn="l"/>
            <a:r>
              <a:rPr lang="en-US" altLang="zh-CN" sz="2400" b="1" dirty="0">
                <a:solidFill>
                  <a:schemeClr val="bg1"/>
                </a:solidFill>
                <a:latin typeface="微软雅黑" panose="020B0503020204020204" pitchFamily="34" charset="-122"/>
                <a:ea typeface="微软雅黑" panose="020B0503020204020204" pitchFamily="34" charset="-122"/>
              </a:rPr>
              <a:t>Experimental conclusion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212340" y="3858260"/>
            <a:ext cx="7916545" cy="1198880"/>
          </a:xfrm>
          <a:prstGeom prst="rect">
            <a:avLst/>
          </a:prstGeom>
          <a:noFill/>
        </p:spPr>
        <p:txBody>
          <a:bodyPr wrap="square" rtlCol="0">
            <a:spAutoFit/>
          </a:bodyPr>
          <a:p>
            <a:r>
              <a:rPr lang="zh-CN" altLang="en-US"/>
              <a:t>  </a:t>
            </a:r>
            <a:r>
              <a:rPr lang="zh-CN" altLang="en-US" sz="2400"/>
              <a:t> In this experiment, the fault point of the transmission line is located at 1.04m from the input port of the transmission line, that is, the length of the transmission line TL2 is 1.04m.</a:t>
            </a:r>
            <a:endParaRPr lang="zh-CN" altLang="en-US" sz="2400"/>
          </a:p>
        </p:txBody>
      </p:sp>
      <p:pic>
        <p:nvPicPr>
          <p:cNvPr id="7" name="图片 6"/>
          <p:cNvPicPr>
            <a:picLocks noChangeAspect="1"/>
          </p:cNvPicPr>
          <p:nvPr/>
        </p:nvPicPr>
        <p:blipFill>
          <a:blip r:embed="rId1"/>
          <a:stretch>
            <a:fillRect/>
          </a:stretch>
        </p:blipFill>
        <p:spPr>
          <a:xfrm>
            <a:off x="2140000" y="1659352"/>
            <a:ext cx="7404772" cy="156112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E4150"/>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r="56406"/>
          <a:stretch>
            <a:fillRect/>
          </a:stretch>
        </p:blipFill>
        <p:spPr>
          <a:xfrm>
            <a:off x="1524" y="0"/>
            <a:ext cx="4741926" cy="6858000"/>
          </a:xfrm>
          <a:prstGeom prst="rect">
            <a:avLst/>
          </a:prstGeom>
        </p:spPr>
      </p:pic>
      <p:sp>
        <p:nvSpPr>
          <p:cNvPr id="7" name="等腰三角形 6"/>
          <p:cNvSpPr/>
          <p:nvPr/>
        </p:nvSpPr>
        <p:spPr>
          <a:xfrm rot="5400000">
            <a:off x="3701830" y="3222077"/>
            <a:ext cx="480060" cy="413846"/>
          </a:xfrm>
          <a:prstGeom prst="triangl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 name="组合 9"/>
          <p:cNvGrpSpPr/>
          <p:nvPr/>
        </p:nvGrpSpPr>
        <p:grpSpPr>
          <a:xfrm>
            <a:off x="5715547" y="1793892"/>
            <a:ext cx="656350" cy="646331"/>
            <a:chOff x="6158911" y="1246517"/>
            <a:chExt cx="656350" cy="646331"/>
          </a:xfrm>
        </p:grpSpPr>
        <p:sp>
          <p:nvSpPr>
            <p:cNvPr id="12" name="圆角矩形 11"/>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58911" y="1246517"/>
              <a:ext cx="546945" cy="646331"/>
            </a:xfrm>
            <a:prstGeom prst="rect">
              <a:avLst/>
            </a:prstGeom>
            <a:noFill/>
            <a:effectLst/>
          </p:spPr>
          <p:txBody>
            <a:bodyPr wrap="none" rtlCol="0">
              <a:spAutoFit/>
            </a:bodyPr>
            <a:lstStyle/>
            <a:p>
              <a:r>
                <a:rPr lang="en-US" altLang="zh-CN" sz="3200" b="1" dirty="0" smtClean="0"/>
                <a:t>  </a:t>
              </a:r>
              <a:r>
                <a:rPr lang="en-US" altLang="zh-CN" sz="3600" dirty="0" smtClean="0">
                  <a:solidFill>
                    <a:srgbClr val="C00102"/>
                  </a:solidFill>
                  <a:latin typeface="Impact" panose="020B0806030902050204" pitchFamily="34" charset="0"/>
                </a:rPr>
                <a:t>1</a:t>
              </a:r>
              <a:endParaRPr lang="en-US" altLang="zh-CN" sz="2800" dirty="0" smtClean="0">
                <a:solidFill>
                  <a:srgbClr val="C00102"/>
                </a:solidFill>
                <a:latin typeface="Impact" panose="020B0806030902050204" pitchFamily="34" charset="0"/>
              </a:endParaRPr>
            </a:p>
          </p:txBody>
        </p:sp>
      </p:grpSp>
      <p:grpSp>
        <p:nvGrpSpPr>
          <p:cNvPr id="15" name="组合 14"/>
          <p:cNvGrpSpPr/>
          <p:nvPr/>
        </p:nvGrpSpPr>
        <p:grpSpPr>
          <a:xfrm>
            <a:off x="5710717" y="3189211"/>
            <a:ext cx="684040" cy="646331"/>
            <a:chOff x="6131221" y="4309346"/>
            <a:chExt cx="684040" cy="646331"/>
          </a:xfrm>
        </p:grpSpPr>
        <p:sp>
          <p:nvSpPr>
            <p:cNvPr id="16" name="圆角矩形 15"/>
            <p:cNvSpPr/>
            <p:nvPr/>
          </p:nvSpPr>
          <p:spPr>
            <a:xfrm>
              <a:off x="6175941" y="4316081"/>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131221" y="4309346"/>
              <a:ext cx="603050" cy="646331"/>
            </a:xfrm>
            <a:prstGeom prst="rect">
              <a:avLst/>
            </a:prstGeom>
            <a:noFill/>
            <a:effectLst/>
          </p:spPr>
          <p:txBody>
            <a:bodyPr wrap="none" rtlCol="0">
              <a:spAutoFit/>
            </a:bodyPr>
            <a:lstStyle/>
            <a:p>
              <a:r>
                <a:rPr lang="en-US" altLang="zh-CN" sz="3200" b="1" dirty="0" smtClean="0"/>
                <a:t>  </a:t>
              </a:r>
              <a:r>
                <a:rPr lang="en-US" altLang="zh-CN" sz="3600" dirty="0" smtClean="0">
                  <a:solidFill>
                    <a:srgbClr val="C00102"/>
                  </a:solidFill>
                  <a:latin typeface="Impact" panose="020B0806030902050204" pitchFamily="34" charset="0"/>
                </a:rPr>
                <a:t>2</a:t>
              </a:r>
              <a:endParaRPr lang="en-US" altLang="zh-CN" sz="2800" dirty="0" smtClean="0">
                <a:solidFill>
                  <a:srgbClr val="C00102"/>
                </a:solidFill>
                <a:latin typeface="Impact" panose="020B0806030902050204" pitchFamily="34" charset="0"/>
              </a:endParaRPr>
            </a:p>
          </p:txBody>
        </p:sp>
      </p:grpSp>
      <p:sp>
        <p:nvSpPr>
          <p:cNvPr id="31" name="文本框 30"/>
          <p:cNvSpPr txBox="1"/>
          <p:nvPr/>
        </p:nvSpPr>
        <p:spPr>
          <a:xfrm>
            <a:off x="7937445" y="1796804"/>
            <a:ext cx="2312035" cy="829945"/>
          </a:xfrm>
          <a:prstGeom prst="rect">
            <a:avLst/>
          </a:prstGeom>
          <a:noFill/>
        </p:spPr>
        <p:txBody>
          <a:bodyPr wrap="non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PART</a:t>
            </a:r>
            <a:r>
              <a:rPr lang="en-US" altLang="zh-CN" sz="2400" b="1" dirty="0" smtClean="0">
                <a:solidFill>
                  <a:schemeClr val="bg1"/>
                </a:solidFill>
                <a:latin typeface="微软雅黑" panose="020B0503020204020204" pitchFamily="34" charset="-122"/>
                <a:ea typeface="微软雅黑" panose="020B0503020204020204" pitchFamily="34" charset="-122"/>
              </a:rPr>
              <a:t> 1</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en-US" altLang="zh-CN" sz="2400" b="1" dirty="0" smtClean="0">
                <a:solidFill>
                  <a:schemeClr val="bg1"/>
                </a:solidFill>
                <a:latin typeface="微软雅黑" panose="020B0503020204020204" pitchFamily="34" charset="-122"/>
                <a:ea typeface="微软雅黑" panose="020B0503020204020204" pitchFamily="34" charset="-122"/>
              </a:rPr>
              <a:t>TDR overview</a:t>
            </a:r>
            <a:endParaRPr lang="en-US" altLang="zh-CN" sz="2400" b="1" dirty="0" smtClean="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7756787" y="3188654"/>
            <a:ext cx="2673985" cy="829945"/>
          </a:xfrm>
          <a:prstGeom prst="rect">
            <a:avLst/>
          </a:prstGeom>
          <a:noFill/>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PART 2</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r>
              <a:rPr lang="en-US" altLang="zh-CN" sz="2400" b="1" dirty="0">
                <a:solidFill>
                  <a:schemeClr val="bg1"/>
                </a:solidFill>
                <a:latin typeface="微软雅黑" panose="020B0503020204020204" pitchFamily="34" charset="-122"/>
                <a:ea typeface="微软雅黑" panose="020B0503020204020204" pitchFamily="34" charset="-122"/>
              </a:rPr>
              <a:t>TDR experiment </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80635" y="2348865"/>
            <a:ext cx="2160270" cy="2160270"/>
            <a:chOff x="980635" y="2348865"/>
            <a:chExt cx="2160270" cy="2160270"/>
          </a:xfrm>
        </p:grpSpPr>
        <p:sp>
          <p:nvSpPr>
            <p:cNvPr id="3" name="椭圆 2"/>
            <p:cNvSpPr/>
            <p:nvPr/>
          </p:nvSpPr>
          <p:spPr>
            <a:xfrm>
              <a:off x="980635" y="2348865"/>
              <a:ext cx="2160270" cy="2160270"/>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文本框 20"/>
            <p:cNvSpPr>
              <a:spLocks noChangeArrowheads="1"/>
            </p:cNvSpPr>
            <p:nvPr/>
          </p:nvSpPr>
          <p:spPr bwMode="auto">
            <a:xfrm>
              <a:off x="1244795" y="3147060"/>
              <a:ext cx="189611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Modules</a:t>
              </a:r>
              <a:endParaRPr lang="en-US" sz="28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7" name="矩形 36"/>
          <p:cNvSpPr/>
          <p:nvPr/>
        </p:nvSpPr>
        <p:spPr>
          <a:xfrm>
            <a:off x="466433" y="-910817"/>
            <a:ext cx="513567" cy="79449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980000" y="-910818"/>
            <a:ext cx="513567" cy="794497"/>
          </a:xfrm>
          <a:prstGeom prst="rect">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710717" y="4633201"/>
            <a:ext cx="684040" cy="646055"/>
            <a:chOff x="6131221" y="4309346"/>
            <a:chExt cx="684040" cy="646055"/>
          </a:xfrm>
        </p:grpSpPr>
        <p:sp>
          <p:nvSpPr>
            <p:cNvPr id="5" name="圆角矩形 4"/>
            <p:cNvSpPr/>
            <p:nvPr/>
          </p:nvSpPr>
          <p:spPr>
            <a:xfrm>
              <a:off x="6175941" y="4316081"/>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131221" y="4309346"/>
              <a:ext cx="609600" cy="645160"/>
            </a:xfrm>
            <a:prstGeom prst="rect">
              <a:avLst/>
            </a:prstGeom>
            <a:noFill/>
            <a:effectLst/>
          </p:spPr>
          <p:txBody>
            <a:bodyPr wrap="none" rtlCol="0">
              <a:spAutoFit/>
            </a:bodyPr>
            <a:p>
              <a:r>
                <a:rPr lang="en-US" altLang="zh-CN" sz="3200" b="1" dirty="0" smtClean="0"/>
                <a:t>  </a:t>
              </a:r>
              <a:r>
                <a:rPr lang="en-US" altLang="zh-CN" sz="3600" dirty="0" smtClean="0">
                  <a:solidFill>
                    <a:srgbClr val="C00102"/>
                  </a:solidFill>
                  <a:latin typeface="Impact" panose="020B0806030902050204" pitchFamily="34" charset="0"/>
                </a:rPr>
                <a:t>3</a:t>
              </a:r>
              <a:endParaRPr lang="en-US" altLang="zh-CN" sz="2800" dirty="0" smtClean="0">
                <a:solidFill>
                  <a:srgbClr val="C00102"/>
                </a:solidFill>
                <a:latin typeface="Impact" panose="020B0806030902050204" pitchFamily="34" charset="0"/>
              </a:endParaRPr>
            </a:p>
          </p:txBody>
        </p:sp>
      </p:grpSp>
      <p:sp>
        <p:nvSpPr>
          <p:cNvPr id="13" name="文本框 12"/>
          <p:cNvSpPr txBox="1"/>
          <p:nvPr/>
        </p:nvSpPr>
        <p:spPr>
          <a:xfrm>
            <a:off x="8136517" y="4642804"/>
            <a:ext cx="1877695" cy="829945"/>
          </a:xfrm>
          <a:prstGeom prst="rect">
            <a:avLst/>
          </a:prstGeom>
          <a:noFill/>
        </p:spPr>
        <p:txBody>
          <a:bodyPr wrap="none" rtlCol="0">
            <a:spAutoFit/>
          </a:bodyPr>
          <a:p>
            <a:pPr algn="ctr"/>
            <a:r>
              <a:rPr lang="en-US" altLang="zh-CN" sz="2400" b="1" dirty="0">
                <a:solidFill>
                  <a:schemeClr val="bg1"/>
                </a:solidFill>
                <a:latin typeface="微软雅黑" panose="020B0503020204020204" pitchFamily="34" charset="-122"/>
                <a:ea typeface="微软雅黑" panose="020B0503020204020204" pitchFamily="34" charset="-122"/>
                <a:sym typeface="+mn-ea"/>
              </a:rPr>
              <a:t>PART 3</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r>
              <a:rPr lang="en-US" altLang="zh-CN" sz="2400" b="1" dirty="0">
                <a:solidFill>
                  <a:schemeClr val="bg1"/>
                </a:solidFill>
                <a:latin typeface="微软雅黑" panose="020B0503020204020204" pitchFamily="34" charset="-122"/>
                <a:ea typeface="微软雅黑" panose="020B0503020204020204" pitchFamily="34" charset="-122"/>
                <a:sym typeface="+mn-ea"/>
              </a:rPr>
              <a:t>Homework</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2065" y="2592070"/>
            <a:ext cx="1892300" cy="1533525"/>
            <a:chOff x="-1" y="2591803"/>
            <a:chExt cx="2996972" cy="1533379"/>
          </a:xfrm>
        </p:grpSpPr>
        <p:sp>
          <p:nvSpPr>
            <p:cNvPr id="20" name="任意多边形 19"/>
            <p:cNvSpPr/>
            <p:nvPr/>
          </p:nvSpPr>
          <p:spPr>
            <a:xfrm>
              <a:off x="-1" y="2591803"/>
              <a:ext cx="2996972" cy="1533379"/>
            </a:xfrm>
            <a:custGeom>
              <a:avLst/>
              <a:gdLst>
                <a:gd name="connsiteX0" fmla="*/ 0 w 2996972"/>
                <a:gd name="connsiteY0" fmla="*/ 0 h 1533379"/>
                <a:gd name="connsiteX1" fmla="*/ 1316551 w 2996972"/>
                <a:gd name="connsiteY1" fmla="*/ 0 h 1533379"/>
                <a:gd name="connsiteX2" fmla="*/ 1465829 w 2996972"/>
                <a:gd name="connsiteY2" fmla="*/ 0 h 1533379"/>
                <a:gd name="connsiteX3" fmla="*/ 2747118 w 2996972"/>
                <a:gd name="connsiteY3" fmla="*/ 0 h 1533379"/>
                <a:gd name="connsiteX4" fmla="*/ 2747118 w 2996972"/>
                <a:gd name="connsiteY4" fmla="*/ 1109881 h 1533379"/>
                <a:gd name="connsiteX5" fmla="*/ 2749057 w 2996972"/>
                <a:gd name="connsiteY5" fmla="*/ 1090290 h 1533379"/>
                <a:gd name="connsiteX6" fmla="*/ 2913319 w 2996972"/>
                <a:gd name="connsiteY6" fmla="*/ 872451 h 1533379"/>
                <a:gd name="connsiteX7" fmla="*/ 2987451 w 2996972"/>
                <a:gd name="connsiteY7" fmla="*/ 833997 h 1533379"/>
                <a:gd name="connsiteX8" fmla="*/ 2987451 w 2996972"/>
                <a:gd name="connsiteY8" fmla="*/ 0 h 1533379"/>
                <a:gd name="connsiteX9" fmla="*/ 2996972 w 2996972"/>
                <a:gd name="connsiteY9" fmla="*/ 0 h 1533379"/>
                <a:gd name="connsiteX10" fmla="*/ 2996972 w 2996972"/>
                <a:gd name="connsiteY10" fmla="*/ 1533379 h 1533379"/>
                <a:gd name="connsiteX11" fmla="*/ 1465829 w 2996972"/>
                <a:gd name="connsiteY11" fmla="*/ 1533379 h 1533379"/>
                <a:gd name="connsiteX12" fmla="*/ 1316551 w 2996972"/>
                <a:gd name="connsiteY12" fmla="*/ 1533379 h 1533379"/>
                <a:gd name="connsiteX13" fmla="*/ 0 w 2996972"/>
                <a:gd name="connsiteY13" fmla="*/ 1533379 h 153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96972" h="1533379">
                  <a:moveTo>
                    <a:pt x="0" y="0"/>
                  </a:moveTo>
                  <a:lnTo>
                    <a:pt x="1316551" y="0"/>
                  </a:lnTo>
                  <a:lnTo>
                    <a:pt x="1465829" y="0"/>
                  </a:lnTo>
                  <a:lnTo>
                    <a:pt x="2747118" y="0"/>
                  </a:lnTo>
                  <a:lnTo>
                    <a:pt x="2747118" y="1109881"/>
                  </a:lnTo>
                  <a:lnTo>
                    <a:pt x="2749057" y="1090290"/>
                  </a:lnTo>
                  <a:cubicBezTo>
                    <a:pt x="2764126" y="1017626"/>
                    <a:pt x="2826727" y="931288"/>
                    <a:pt x="2913319" y="872451"/>
                  </a:cubicBezTo>
                  <a:lnTo>
                    <a:pt x="2987451" y="833997"/>
                  </a:lnTo>
                  <a:lnTo>
                    <a:pt x="2987451" y="0"/>
                  </a:lnTo>
                  <a:lnTo>
                    <a:pt x="2996972" y="0"/>
                  </a:lnTo>
                  <a:lnTo>
                    <a:pt x="2996972" y="1533379"/>
                  </a:lnTo>
                  <a:lnTo>
                    <a:pt x="1465829" y="1533379"/>
                  </a:lnTo>
                  <a:lnTo>
                    <a:pt x="1316551" y="1533379"/>
                  </a:lnTo>
                  <a:lnTo>
                    <a:pt x="0" y="1533379"/>
                  </a:lnTo>
                  <a:close/>
                </a:path>
              </a:pathLst>
            </a:cu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77134" y="2888955"/>
              <a:ext cx="2243706" cy="1106700"/>
            </a:xfrm>
            <a:prstGeom prst="rect">
              <a:avLst/>
            </a:prstGeom>
          </p:spPr>
          <p:txBody>
            <a:bodyPr wrap="square">
              <a:spAutoFit/>
            </a:bodyPr>
            <a:lstStyle/>
            <a:p>
              <a:r>
                <a:rPr lang="en-US" altLang="zh-CN" sz="6600" b="1" dirty="0" smtClean="0">
                  <a:solidFill>
                    <a:prstClr val="white"/>
                  </a:solidFill>
                  <a:latin typeface="方正姚体" panose="02010601030101010101" pitchFamily="2" charset="-122"/>
                  <a:ea typeface="方正姚体" panose="02010601030101010101" pitchFamily="2" charset="-122"/>
                </a:rPr>
                <a:t>04</a:t>
              </a:r>
              <a:endParaRPr lang="zh-CN" altLang="en-US" sz="6600" dirty="0">
                <a:solidFill>
                  <a:prstClr val="white"/>
                </a:solidFill>
                <a:latin typeface="方正姚体" panose="02010601030101010101" pitchFamily="2" charset="-122"/>
                <a:ea typeface="方正姚体" panose="02010601030101010101" pitchFamily="2" charset="-122"/>
              </a:endParaRPr>
            </a:p>
          </p:txBody>
        </p:sp>
      </p:grpSp>
      <p:sp>
        <p:nvSpPr>
          <p:cNvPr id="19" name="矩形 18"/>
          <p:cNvSpPr/>
          <p:nvPr/>
        </p:nvSpPr>
        <p:spPr>
          <a:xfrm>
            <a:off x="1667510" y="2592070"/>
            <a:ext cx="10524490" cy="15335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362162" y="2759126"/>
            <a:ext cx="7138638" cy="1198880"/>
          </a:xfrm>
          <a:prstGeom prst="rect">
            <a:avLst/>
          </a:prstGeom>
        </p:spPr>
        <p:txBody>
          <a:bodyPr wrap="square">
            <a:spAutoFit/>
          </a:bodyPr>
          <a:lstStyle/>
          <a:p>
            <a:pPr algn="ctr"/>
            <a:r>
              <a:rPr lang="en-US" altLang="zh-CN" sz="7200" dirty="0">
                <a:solidFill>
                  <a:prstClr val="white"/>
                </a:solidFill>
                <a:latin typeface="方正姚体" panose="02010601030101010101" pitchFamily="2" charset="-122"/>
                <a:ea typeface="方正姚体" panose="02010601030101010101" pitchFamily="2" charset="-122"/>
                <a:sym typeface="+mn-ea"/>
              </a:rPr>
              <a:t>TEST 3 </a:t>
            </a:r>
            <a:endParaRPr lang="en-US" altLang="zh-CN" sz="7200" b="1" dirty="0">
              <a:solidFill>
                <a:schemeClr val="bg1"/>
              </a:solidFill>
              <a:latin typeface="Agency FB" panose="020B0503020202020204" pitchFamily="34" charset="0"/>
              <a:ea typeface="微软雅黑" panose="020B0503020204020204" pitchFamily="34" charset="-122"/>
            </a:endParaRPr>
          </a:p>
        </p:txBody>
      </p:sp>
      <p:sp>
        <p:nvSpPr>
          <p:cNvPr id="6" name="books_57238"/>
          <p:cNvSpPr>
            <a:spLocks noChangeAspect="1"/>
          </p:cNvSpPr>
          <p:nvPr/>
        </p:nvSpPr>
        <p:spPr bwMode="auto">
          <a:xfrm>
            <a:off x="1667510" y="1643380"/>
            <a:ext cx="2444750" cy="2660650"/>
          </a:xfrm>
          <a:custGeom>
            <a:avLst/>
            <a:gdLst>
              <a:gd name="connsiteX0" fmla="*/ 502158 w 559398"/>
              <a:gd name="connsiteY0" fmla="*/ 333911 h 608615"/>
              <a:gd name="connsiteX1" fmla="*/ 538489 w 559398"/>
              <a:gd name="connsiteY1" fmla="*/ 345127 h 608615"/>
              <a:gd name="connsiteX2" fmla="*/ 540640 w 559398"/>
              <a:gd name="connsiteY2" fmla="*/ 362310 h 608615"/>
              <a:gd name="connsiteX3" fmla="*/ 527255 w 559398"/>
              <a:gd name="connsiteY3" fmla="*/ 369230 h 608615"/>
              <a:gd name="connsiteX4" fmla="*/ 532275 w 559398"/>
              <a:gd name="connsiteY4" fmla="*/ 374480 h 608615"/>
              <a:gd name="connsiteX5" fmla="*/ 522714 w 559398"/>
              <a:gd name="connsiteY5" fmla="*/ 413856 h 608615"/>
              <a:gd name="connsiteX6" fmla="*/ 544704 w 559398"/>
              <a:gd name="connsiteY6" fmla="*/ 442493 h 608615"/>
              <a:gd name="connsiteX7" fmla="*/ 545421 w 559398"/>
              <a:gd name="connsiteY7" fmla="*/ 441777 h 608615"/>
              <a:gd name="connsiteX8" fmla="*/ 559045 w 559398"/>
              <a:gd name="connsiteY8" fmla="*/ 445357 h 608615"/>
              <a:gd name="connsiteX9" fmla="*/ 517933 w 559398"/>
              <a:gd name="connsiteY9" fmla="*/ 486403 h 608615"/>
              <a:gd name="connsiteX10" fmla="*/ 433321 w 559398"/>
              <a:gd name="connsiteY10" fmla="*/ 525779 h 608615"/>
              <a:gd name="connsiteX11" fmla="*/ 368547 w 559398"/>
              <a:gd name="connsiteY11" fmla="*/ 563962 h 608615"/>
              <a:gd name="connsiteX12" fmla="*/ 316919 w 559398"/>
              <a:gd name="connsiteY12" fmla="*/ 584962 h 608615"/>
              <a:gd name="connsiteX13" fmla="*/ 410853 w 559398"/>
              <a:gd name="connsiteY13" fmla="*/ 515517 h 608615"/>
              <a:gd name="connsiteX14" fmla="*/ 537055 w 559398"/>
              <a:gd name="connsiteY14" fmla="*/ 449414 h 608615"/>
              <a:gd name="connsiteX15" fmla="*/ 510285 w 559398"/>
              <a:gd name="connsiteY15" fmla="*/ 413856 h 608615"/>
              <a:gd name="connsiteX16" fmla="*/ 524148 w 559398"/>
              <a:gd name="connsiteY16" fmla="*/ 370901 h 608615"/>
              <a:gd name="connsiteX17" fmla="*/ 423043 w 559398"/>
              <a:gd name="connsiteY17" fmla="*/ 427459 h 608615"/>
              <a:gd name="connsiteX18" fmla="*/ 311899 w 559398"/>
              <a:gd name="connsiteY18" fmla="*/ 485210 h 608615"/>
              <a:gd name="connsiteX19" fmla="*/ 308314 w 559398"/>
              <a:gd name="connsiteY19" fmla="*/ 479244 h 608615"/>
              <a:gd name="connsiteX20" fmla="*/ 413482 w 559398"/>
              <a:gd name="connsiteY20" fmla="*/ 410992 h 608615"/>
              <a:gd name="connsiteX21" fmla="*/ 511241 w 559398"/>
              <a:gd name="connsiteY21" fmla="*/ 356344 h 608615"/>
              <a:gd name="connsiteX22" fmla="*/ 497139 w 559398"/>
              <a:gd name="connsiteY22" fmla="*/ 351809 h 608615"/>
              <a:gd name="connsiteX23" fmla="*/ 502158 w 559398"/>
              <a:gd name="connsiteY23" fmla="*/ 333911 h 608615"/>
              <a:gd name="connsiteX24" fmla="*/ 34866 w 559398"/>
              <a:gd name="connsiteY24" fmla="*/ 310947 h 608615"/>
              <a:gd name="connsiteX25" fmla="*/ 70717 w 559398"/>
              <a:gd name="connsiteY25" fmla="*/ 330998 h 608615"/>
              <a:gd name="connsiteX26" fmla="*/ 160822 w 559398"/>
              <a:gd name="connsiteY26" fmla="*/ 393062 h 608615"/>
              <a:gd name="connsiteX27" fmla="*/ 231329 w 559398"/>
              <a:gd name="connsiteY27" fmla="*/ 447488 h 608615"/>
              <a:gd name="connsiteX28" fmla="*/ 291320 w 559398"/>
              <a:gd name="connsiteY28" fmla="*/ 488068 h 608615"/>
              <a:gd name="connsiteX29" fmla="*/ 293232 w 559398"/>
              <a:gd name="connsiteY29" fmla="*/ 490455 h 608615"/>
              <a:gd name="connsiteX30" fmla="*/ 302075 w 559398"/>
              <a:gd name="connsiteY30" fmla="*/ 496661 h 608615"/>
              <a:gd name="connsiteX31" fmla="*/ 297295 w 559398"/>
              <a:gd name="connsiteY31" fmla="*/ 601454 h 608615"/>
              <a:gd name="connsiteX32" fmla="*/ 292276 w 559398"/>
              <a:gd name="connsiteY32" fmla="*/ 605512 h 608615"/>
              <a:gd name="connsiteX33" fmla="*/ 286300 w 559398"/>
              <a:gd name="connsiteY33" fmla="*/ 608615 h 608615"/>
              <a:gd name="connsiteX34" fmla="*/ 244952 w 559398"/>
              <a:gd name="connsiteY34" fmla="*/ 581880 h 608615"/>
              <a:gd name="connsiteX35" fmla="*/ 146960 w 559398"/>
              <a:gd name="connsiteY35" fmla="*/ 516235 h 608615"/>
              <a:gd name="connsiteX36" fmla="*/ 65697 w 559398"/>
              <a:gd name="connsiteY36" fmla="*/ 464674 h 608615"/>
              <a:gd name="connsiteX37" fmla="*/ 21481 w 559398"/>
              <a:gd name="connsiteY37" fmla="*/ 427436 h 608615"/>
              <a:gd name="connsiteX38" fmla="*/ 17896 w 559398"/>
              <a:gd name="connsiteY38" fmla="*/ 424094 h 608615"/>
              <a:gd name="connsiteX39" fmla="*/ 13355 w 559398"/>
              <a:gd name="connsiteY39" fmla="*/ 361792 h 608615"/>
              <a:gd name="connsiteX40" fmla="*/ 21720 w 559398"/>
              <a:gd name="connsiteY40" fmla="*/ 314050 h 608615"/>
              <a:gd name="connsiteX41" fmla="*/ 32715 w 559398"/>
              <a:gd name="connsiteY41" fmla="*/ 311186 h 608615"/>
              <a:gd name="connsiteX42" fmla="*/ 34866 w 559398"/>
              <a:gd name="connsiteY42" fmla="*/ 310947 h 608615"/>
              <a:gd name="connsiteX43" fmla="*/ 14534 w 559398"/>
              <a:gd name="connsiteY43" fmla="*/ 145339 h 608615"/>
              <a:gd name="connsiteX44" fmla="*/ 158691 w 559398"/>
              <a:gd name="connsiteY44" fmla="*/ 248910 h 608615"/>
              <a:gd name="connsiteX45" fmla="*/ 284917 w 559398"/>
              <a:gd name="connsiteY45" fmla="*/ 335060 h 608615"/>
              <a:gd name="connsiteX46" fmla="*/ 287547 w 559398"/>
              <a:gd name="connsiteY46" fmla="*/ 347469 h 608615"/>
              <a:gd name="connsiteX47" fmla="*/ 283244 w 559398"/>
              <a:gd name="connsiteY47" fmla="*/ 428369 h 608615"/>
              <a:gd name="connsiteX48" fmla="*/ 275594 w 559398"/>
              <a:gd name="connsiteY48" fmla="*/ 432664 h 608615"/>
              <a:gd name="connsiteX49" fmla="*/ 268900 w 559398"/>
              <a:gd name="connsiteY49" fmla="*/ 434096 h 608615"/>
              <a:gd name="connsiteX50" fmla="*/ 127134 w 559398"/>
              <a:gd name="connsiteY50" fmla="*/ 340310 h 608615"/>
              <a:gd name="connsiteX51" fmla="*/ 11187 w 559398"/>
              <a:gd name="connsiteY51" fmla="*/ 259649 h 608615"/>
              <a:gd name="connsiteX52" fmla="*/ 10948 w 559398"/>
              <a:gd name="connsiteY52" fmla="*/ 259410 h 608615"/>
              <a:gd name="connsiteX53" fmla="*/ 3298 w 559398"/>
              <a:gd name="connsiteY53" fmla="*/ 255353 h 608615"/>
              <a:gd name="connsiteX54" fmla="*/ 2581 w 559398"/>
              <a:gd name="connsiteY54" fmla="*/ 217171 h 608615"/>
              <a:gd name="connsiteX55" fmla="*/ 5689 w 559398"/>
              <a:gd name="connsiteY55" fmla="*/ 148919 h 608615"/>
              <a:gd name="connsiteX56" fmla="*/ 6884 w 559398"/>
              <a:gd name="connsiteY56" fmla="*/ 147249 h 608615"/>
              <a:gd name="connsiteX57" fmla="*/ 14534 w 559398"/>
              <a:gd name="connsiteY57" fmla="*/ 145339 h 608615"/>
              <a:gd name="connsiteX58" fmla="*/ 288828 w 559398"/>
              <a:gd name="connsiteY58" fmla="*/ 66171 h 608615"/>
              <a:gd name="connsiteX59" fmla="*/ 249504 w 559398"/>
              <a:gd name="connsiteY59" fmla="*/ 87348 h 608615"/>
              <a:gd name="connsiteX60" fmla="*/ 144821 w 559398"/>
              <a:gd name="connsiteY60" fmla="*/ 145102 h 608615"/>
              <a:gd name="connsiteX61" fmla="*/ 181866 w 559398"/>
              <a:gd name="connsiteY61" fmla="*/ 168252 h 608615"/>
              <a:gd name="connsiteX62" fmla="*/ 264800 w 559398"/>
              <a:gd name="connsiteY62" fmla="*/ 112168 h 608615"/>
              <a:gd name="connsiteX63" fmla="*/ 313318 w 559398"/>
              <a:gd name="connsiteY63" fmla="*/ 83768 h 608615"/>
              <a:gd name="connsiteX64" fmla="*/ 302563 w 559398"/>
              <a:gd name="connsiteY64" fmla="*/ 71835 h 608615"/>
              <a:gd name="connsiteX65" fmla="*/ 288828 w 559398"/>
              <a:gd name="connsiteY65" fmla="*/ 66171 h 608615"/>
              <a:gd name="connsiteX66" fmla="*/ 281052 w 559398"/>
              <a:gd name="connsiteY66" fmla="*/ 0 h 608615"/>
              <a:gd name="connsiteX67" fmla="*/ 388126 w 559398"/>
              <a:gd name="connsiteY67" fmla="*/ 72551 h 608615"/>
              <a:gd name="connsiteX68" fmla="*/ 532961 w 559398"/>
              <a:gd name="connsiteY68" fmla="*/ 176844 h 608615"/>
              <a:gd name="connsiteX69" fmla="*/ 537024 w 559398"/>
              <a:gd name="connsiteY69" fmla="*/ 186867 h 608615"/>
              <a:gd name="connsiteX70" fmla="*/ 534873 w 559398"/>
              <a:gd name="connsiteY70" fmla="*/ 200471 h 608615"/>
              <a:gd name="connsiteX71" fmla="*/ 512407 w 559398"/>
              <a:gd name="connsiteY71" fmla="*/ 215029 h 608615"/>
              <a:gd name="connsiteX72" fmla="*/ 500457 w 559398"/>
              <a:gd name="connsiteY72" fmla="*/ 247963 h 608615"/>
              <a:gd name="connsiteX73" fmla="*/ 521011 w 559398"/>
              <a:gd name="connsiteY73" fmla="*/ 287580 h 608615"/>
              <a:gd name="connsiteX74" fmla="*/ 521489 w 559398"/>
              <a:gd name="connsiteY74" fmla="*/ 288296 h 608615"/>
              <a:gd name="connsiteX75" fmla="*/ 532005 w 559398"/>
              <a:gd name="connsiteY75" fmla="*/ 288773 h 608615"/>
              <a:gd name="connsiteX76" fmla="*/ 535351 w 559398"/>
              <a:gd name="connsiteY76" fmla="*/ 297126 h 608615"/>
              <a:gd name="connsiteX77" fmla="*/ 510734 w 559398"/>
              <a:gd name="connsiteY77" fmla="*/ 316457 h 608615"/>
              <a:gd name="connsiteX78" fmla="*/ 456002 w 559398"/>
              <a:gd name="connsiteY78" fmla="*/ 349153 h 608615"/>
              <a:gd name="connsiteX79" fmla="*/ 395057 w 559398"/>
              <a:gd name="connsiteY79" fmla="*/ 383042 h 608615"/>
              <a:gd name="connsiteX80" fmla="*/ 302563 w 559398"/>
              <a:gd name="connsiteY80" fmla="*/ 429341 h 608615"/>
              <a:gd name="connsiteX81" fmla="*/ 298022 w 559398"/>
              <a:gd name="connsiteY81" fmla="*/ 421227 h 608615"/>
              <a:gd name="connsiteX82" fmla="*/ 394340 w 559398"/>
              <a:gd name="connsiteY82" fmla="*/ 361325 h 608615"/>
              <a:gd name="connsiteX83" fmla="*/ 451222 w 559398"/>
              <a:gd name="connsiteY83" fmla="*/ 329583 h 608615"/>
              <a:gd name="connsiteX84" fmla="*/ 508822 w 559398"/>
              <a:gd name="connsiteY84" fmla="*/ 295217 h 608615"/>
              <a:gd name="connsiteX85" fmla="*/ 511929 w 559398"/>
              <a:gd name="connsiteY85" fmla="*/ 293308 h 608615"/>
              <a:gd name="connsiteX86" fmla="*/ 487311 w 559398"/>
              <a:gd name="connsiteY86" fmla="*/ 244383 h 608615"/>
              <a:gd name="connsiteX87" fmla="*/ 489462 w 559398"/>
              <a:gd name="connsiteY87" fmla="*/ 228871 h 608615"/>
              <a:gd name="connsiteX88" fmla="*/ 413460 w 559398"/>
              <a:gd name="connsiteY88" fmla="*/ 268965 h 608615"/>
              <a:gd name="connsiteX89" fmla="*/ 352514 w 559398"/>
              <a:gd name="connsiteY89" fmla="*/ 301422 h 608615"/>
              <a:gd name="connsiteX90" fmla="*/ 309016 w 559398"/>
              <a:gd name="connsiteY90" fmla="*/ 322424 h 608615"/>
              <a:gd name="connsiteX91" fmla="*/ 298739 w 559398"/>
              <a:gd name="connsiteY91" fmla="*/ 323856 h 608615"/>
              <a:gd name="connsiteX92" fmla="*/ 150079 w 559398"/>
              <a:gd name="connsiteY92" fmla="*/ 220518 h 608615"/>
              <a:gd name="connsiteX93" fmla="*/ 38465 w 559398"/>
              <a:gd name="connsiteY93" fmla="*/ 134840 h 608615"/>
              <a:gd name="connsiteX94" fmla="*/ 37509 w 559398"/>
              <a:gd name="connsiteY94" fmla="*/ 132692 h 608615"/>
              <a:gd name="connsiteX95" fmla="*/ 36314 w 559398"/>
              <a:gd name="connsiteY95" fmla="*/ 119328 h 608615"/>
              <a:gd name="connsiteX96" fmla="*/ 174935 w 559398"/>
              <a:gd name="connsiteY96" fmla="*/ 40094 h 608615"/>
              <a:gd name="connsiteX97" fmla="*/ 277706 w 559398"/>
              <a:gd name="connsiteY97" fmla="*/ 954 h 608615"/>
              <a:gd name="connsiteX98" fmla="*/ 281052 w 559398"/>
              <a:gd name="connsiteY98" fmla="*/ 0 h 60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59398" h="608615">
                <a:moveTo>
                  <a:pt x="502158" y="333911"/>
                </a:moveTo>
                <a:cubicBezTo>
                  <a:pt x="514109" y="337968"/>
                  <a:pt x="526299" y="341071"/>
                  <a:pt x="538489" y="345127"/>
                </a:cubicBezTo>
                <a:cubicBezTo>
                  <a:pt x="545421" y="347752"/>
                  <a:pt x="548528" y="358491"/>
                  <a:pt x="540640" y="362310"/>
                </a:cubicBezTo>
                <a:cubicBezTo>
                  <a:pt x="536099" y="364696"/>
                  <a:pt x="531797" y="366844"/>
                  <a:pt x="527255" y="369230"/>
                </a:cubicBezTo>
                <a:cubicBezTo>
                  <a:pt x="530123" y="368276"/>
                  <a:pt x="533470" y="371617"/>
                  <a:pt x="532275" y="374480"/>
                </a:cubicBezTo>
                <a:cubicBezTo>
                  <a:pt x="526538" y="388322"/>
                  <a:pt x="518173" y="397390"/>
                  <a:pt x="522714" y="413856"/>
                </a:cubicBezTo>
                <a:cubicBezTo>
                  <a:pt x="526299" y="426981"/>
                  <a:pt x="533231" y="436050"/>
                  <a:pt x="544704" y="442493"/>
                </a:cubicBezTo>
                <a:cubicBezTo>
                  <a:pt x="544943" y="442255"/>
                  <a:pt x="545182" y="442016"/>
                  <a:pt x="545421" y="441777"/>
                </a:cubicBezTo>
                <a:cubicBezTo>
                  <a:pt x="549484" y="437720"/>
                  <a:pt x="557611" y="439391"/>
                  <a:pt x="559045" y="445357"/>
                </a:cubicBezTo>
                <a:cubicBezTo>
                  <a:pt x="563108" y="464687"/>
                  <a:pt x="531080" y="479244"/>
                  <a:pt x="517933" y="486403"/>
                </a:cubicBezTo>
                <a:cubicBezTo>
                  <a:pt x="490446" y="500960"/>
                  <a:pt x="461764" y="512654"/>
                  <a:pt x="433321" y="525779"/>
                </a:cubicBezTo>
                <a:cubicBezTo>
                  <a:pt x="410375" y="536279"/>
                  <a:pt x="390059" y="550836"/>
                  <a:pt x="368547" y="563962"/>
                </a:cubicBezTo>
                <a:cubicBezTo>
                  <a:pt x="359703" y="569450"/>
                  <a:pt x="327914" y="595701"/>
                  <a:pt x="316919" y="584962"/>
                </a:cubicBezTo>
                <a:cubicBezTo>
                  <a:pt x="307119" y="575416"/>
                  <a:pt x="399141" y="521483"/>
                  <a:pt x="410853" y="515517"/>
                </a:cubicBezTo>
                <a:cubicBezTo>
                  <a:pt x="453159" y="493562"/>
                  <a:pt x="500724" y="480199"/>
                  <a:pt x="537055" y="449414"/>
                </a:cubicBezTo>
                <a:cubicBezTo>
                  <a:pt x="522236" y="443925"/>
                  <a:pt x="513153" y="429368"/>
                  <a:pt x="510285" y="413856"/>
                </a:cubicBezTo>
                <a:cubicBezTo>
                  <a:pt x="508134" y="400254"/>
                  <a:pt x="511241" y="378776"/>
                  <a:pt x="524148" y="370901"/>
                </a:cubicBezTo>
                <a:cubicBezTo>
                  <a:pt x="489729" y="388560"/>
                  <a:pt x="456267" y="407651"/>
                  <a:pt x="423043" y="427459"/>
                </a:cubicBezTo>
                <a:cubicBezTo>
                  <a:pt x="387190" y="448698"/>
                  <a:pt x="352055" y="473039"/>
                  <a:pt x="311899" y="485210"/>
                </a:cubicBezTo>
                <a:cubicBezTo>
                  <a:pt x="308553" y="486165"/>
                  <a:pt x="305685" y="481630"/>
                  <a:pt x="308314" y="479244"/>
                </a:cubicBezTo>
                <a:cubicBezTo>
                  <a:pt x="339865" y="451800"/>
                  <a:pt x="377630" y="432232"/>
                  <a:pt x="413482" y="410992"/>
                </a:cubicBezTo>
                <a:cubicBezTo>
                  <a:pt x="445511" y="391901"/>
                  <a:pt x="478017" y="373287"/>
                  <a:pt x="511241" y="356344"/>
                </a:cubicBezTo>
                <a:cubicBezTo>
                  <a:pt x="506461" y="354912"/>
                  <a:pt x="501919" y="353480"/>
                  <a:pt x="497139" y="351809"/>
                </a:cubicBezTo>
                <a:cubicBezTo>
                  <a:pt x="486144" y="347752"/>
                  <a:pt x="490685" y="330093"/>
                  <a:pt x="502158" y="333911"/>
                </a:cubicBezTo>
                <a:close/>
                <a:moveTo>
                  <a:pt x="34866" y="310947"/>
                </a:moveTo>
                <a:cubicBezTo>
                  <a:pt x="47294" y="311186"/>
                  <a:pt x="61634" y="323121"/>
                  <a:pt x="70717" y="330998"/>
                </a:cubicBezTo>
                <a:cubicBezTo>
                  <a:pt x="98202" y="354630"/>
                  <a:pt x="132141" y="370862"/>
                  <a:pt x="160822" y="393062"/>
                </a:cubicBezTo>
                <a:cubicBezTo>
                  <a:pt x="184484" y="410965"/>
                  <a:pt x="207428" y="429823"/>
                  <a:pt x="231329" y="447488"/>
                </a:cubicBezTo>
                <a:cubicBezTo>
                  <a:pt x="250449" y="461810"/>
                  <a:pt x="272916" y="473029"/>
                  <a:pt x="291320" y="488068"/>
                </a:cubicBezTo>
                <a:cubicBezTo>
                  <a:pt x="292276" y="488784"/>
                  <a:pt x="292754" y="489500"/>
                  <a:pt x="293232" y="490455"/>
                </a:cubicBezTo>
                <a:cubicBezTo>
                  <a:pt x="297056" y="489977"/>
                  <a:pt x="300880" y="491648"/>
                  <a:pt x="302075" y="496661"/>
                </a:cubicBezTo>
                <a:cubicBezTo>
                  <a:pt x="310201" y="529364"/>
                  <a:pt x="306138" y="568990"/>
                  <a:pt x="297295" y="601454"/>
                </a:cubicBezTo>
                <a:cubicBezTo>
                  <a:pt x="296578" y="604318"/>
                  <a:pt x="294427" y="605512"/>
                  <a:pt x="292276" y="605512"/>
                </a:cubicBezTo>
                <a:cubicBezTo>
                  <a:pt x="290841" y="607421"/>
                  <a:pt x="288690" y="608615"/>
                  <a:pt x="286300" y="608615"/>
                </a:cubicBezTo>
                <a:cubicBezTo>
                  <a:pt x="272438" y="608376"/>
                  <a:pt x="255947" y="588802"/>
                  <a:pt x="244952" y="581880"/>
                </a:cubicBezTo>
                <a:cubicBezTo>
                  <a:pt x="211491" y="560635"/>
                  <a:pt x="179225" y="538912"/>
                  <a:pt x="146960" y="516235"/>
                </a:cubicBezTo>
                <a:cubicBezTo>
                  <a:pt x="120430" y="497855"/>
                  <a:pt x="92705" y="482339"/>
                  <a:pt x="65697" y="464674"/>
                </a:cubicBezTo>
                <a:cubicBezTo>
                  <a:pt x="50879" y="454887"/>
                  <a:pt x="31042" y="443668"/>
                  <a:pt x="21481" y="427436"/>
                </a:cubicBezTo>
                <a:cubicBezTo>
                  <a:pt x="19808" y="426959"/>
                  <a:pt x="18613" y="425765"/>
                  <a:pt x="17896" y="424094"/>
                </a:cubicBezTo>
                <a:cubicBezTo>
                  <a:pt x="11921" y="404520"/>
                  <a:pt x="12399" y="382320"/>
                  <a:pt x="13355" y="361792"/>
                </a:cubicBezTo>
                <a:cubicBezTo>
                  <a:pt x="14311" y="346276"/>
                  <a:pt x="14311" y="327895"/>
                  <a:pt x="21720" y="314050"/>
                </a:cubicBezTo>
                <a:cubicBezTo>
                  <a:pt x="24110" y="309753"/>
                  <a:pt x="29129" y="309276"/>
                  <a:pt x="32715" y="311186"/>
                </a:cubicBezTo>
                <a:cubicBezTo>
                  <a:pt x="33432" y="310947"/>
                  <a:pt x="33910" y="310708"/>
                  <a:pt x="34866" y="310947"/>
                </a:cubicBezTo>
                <a:close/>
                <a:moveTo>
                  <a:pt x="14534" y="145339"/>
                </a:moveTo>
                <a:cubicBezTo>
                  <a:pt x="62586" y="179942"/>
                  <a:pt x="111117" y="213830"/>
                  <a:pt x="158691" y="248910"/>
                </a:cubicBezTo>
                <a:cubicBezTo>
                  <a:pt x="199571" y="278979"/>
                  <a:pt x="238061" y="314298"/>
                  <a:pt x="284917" y="335060"/>
                </a:cubicBezTo>
                <a:cubicBezTo>
                  <a:pt x="290655" y="337685"/>
                  <a:pt x="290655" y="343412"/>
                  <a:pt x="287547" y="347469"/>
                </a:cubicBezTo>
                <a:cubicBezTo>
                  <a:pt x="287786" y="374197"/>
                  <a:pt x="286830" y="401879"/>
                  <a:pt x="283244" y="428369"/>
                </a:cubicBezTo>
                <a:cubicBezTo>
                  <a:pt x="282527" y="432903"/>
                  <a:pt x="278941" y="433857"/>
                  <a:pt x="275594" y="432664"/>
                </a:cubicBezTo>
                <a:cubicBezTo>
                  <a:pt x="273920" y="434096"/>
                  <a:pt x="271530" y="434812"/>
                  <a:pt x="268900" y="434096"/>
                </a:cubicBezTo>
                <a:cubicBezTo>
                  <a:pt x="214632" y="418823"/>
                  <a:pt x="171839" y="372049"/>
                  <a:pt x="127134" y="340310"/>
                </a:cubicBezTo>
                <a:cubicBezTo>
                  <a:pt x="89362" y="313582"/>
                  <a:pt x="44178" y="292343"/>
                  <a:pt x="11187" y="259649"/>
                </a:cubicBezTo>
                <a:cubicBezTo>
                  <a:pt x="11187" y="259410"/>
                  <a:pt x="10948" y="259410"/>
                  <a:pt x="10948" y="259410"/>
                </a:cubicBezTo>
                <a:cubicBezTo>
                  <a:pt x="7840" y="259410"/>
                  <a:pt x="4733" y="258217"/>
                  <a:pt x="3298" y="255353"/>
                </a:cubicBezTo>
                <a:cubicBezTo>
                  <a:pt x="-3635" y="243899"/>
                  <a:pt x="2581" y="229580"/>
                  <a:pt x="2581" y="217171"/>
                </a:cubicBezTo>
                <a:cubicBezTo>
                  <a:pt x="2103" y="197363"/>
                  <a:pt x="-4591" y="166817"/>
                  <a:pt x="5689" y="148919"/>
                </a:cubicBezTo>
                <a:cubicBezTo>
                  <a:pt x="5928" y="148203"/>
                  <a:pt x="6406" y="147726"/>
                  <a:pt x="6884" y="147249"/>
                </a:cubicBezTo>
                <a:cubicBezTo>
                  <a:pt x="8319" y="144623"/>
                  <a:pt x="11426" y="142953"/>
                  <a:pt x="14534" y="145339"/>
                </a:cubicBezTo>
                <a:close/>
                <a:moveTo>
                  <a:pt x="288828" y="66171"/>
                </a:moveTo>
                <a:cubicBezTo>
                  <a:pt x="274913" y="65914"/>
                  <a:pt x="260797" y="79652"/>
                  <a:pt x="249504" y="87348"/>
                </a:cubicBezTo>
                <a:cubicBezTo>
                  <a:pt x="216044" y="109543"/>
                  <a:pt x="176847" y="120760"/>
                  <a:pt x="144821" y="145102"/>
                </a:cubicBezTo>
                <a:cubicBezTo>
                  <a:pt x="157966" y="151069"/>
                  <a:pt x="169438" y="160138"/>
                  <a:pt x="181866" y="168252"/>
                </a:cubicBezTo>
                <a:cubicBezTo>
                  <a:pt x="205767" y="146296"/>
                  <a:pt x="238032" y="128874"/>
                  <a:pt x="264800" y="112168"/>
                </a:cubicBezTo>
                <a:cubicBezTo>
                  <a:pt x="272926" y="107156"/>
                  <a:pt x="295154" y="89734"/>
                  <a:pt x="313318" y="83768"/>
                </a:cubicBezTo>
                <a:cubicBezTo>
                  <a:pt x="309733" y="79472"/>
                  <a:pt x="306148" y="75176"/>
                  <a:pt x="302563" y="71835"/>
                </a:cubicBezTo>
                <a:cubicBezTo>
                  <a:pt x="298082" y="67897"/>
                  <a:pt x="293466" y="66257"/>
                  <a:pt x="288828" y="66171"/>
                </a:cubicBezTo>
                <a:close/>
                <a:moveTo>
                  <a:pt x="281052" y="0"/>
                </a:moveTo>
                <a:cubicBezTo>
                  <a:pt x="321683" y="3102"/>
                  <a:pt x="358489" y="47970"/>
                  <a:pt x="388126" y="72551"/>
                </a:cubicBezTo>
                <a:cubicBezTo>
                  <a:pt x="434492" y="110975"/>
                  <a:pt x="477034" y="152739"/>
                  <a:pt x="532961" y="176844"/>
                </a:cubicBezTo>
                <a:cubicBezTo>
                  <a:pt x="537024" y="178753"/>
                  <a:pt x="537980" y="182810"/>
                  <a:pt x="537024" y="186867"/>
                </a:cubicBezTo>
                <a:cubicBezTo>
                  <a:pt x="539653" y="190686"/>
                  <a:pt x="539892" y="196891"/>
                  <a:pt x="534873" y="200471"/>
                </a:cubicBezTo>
                <a:cubicBezTo>
                  <a:pt x="527464" y="205482"/>
                  <a:pt x="520055" y="210255"/>
                  <a:pt x="512407" y="215029"/>
                </a:cubicBezTo>
                <a:cubicBezTo>
                  <a:pt x="503325" y="223620"/>
                  <a:pt x="499262" y="233644"/>
                  <a:pt x="500457" y="247963"/>
                </a:cubicBezTo>
                <a:cubicBezTo>
                  <a:pt x="501413" y="263237"/>
                  <a:pt x="506671" y="279466"/>
                  <a:pt x="521011" y="287580"/>
                </a:cubicBezTo>
                <a:cubicBezTo>
                  <a:pt x="521250" y="287819"/>
                  <a:pt x="521250" y="288057"/>
                  <a:pt x="521489" y="288296"/>
                </a:cubicBezTo>
                <a:cubicBezTo>
                  <a:pt x="525074" y="287103"/>
                  <a:pt x="528659" y="286864"/>
                  <a:pt x="532005" y="288773"/>
                </a:cubicBezTo>
                <a:cubicBezTo>
                  <a:pt x="534634" y="290682"/>
                  <a:pt x="536307" y="293785"/>
                  <a:pt x="535351" y="297126"/>
                </a:cubicBezTo>
                <a:cubicBezTo>
                  <a:pt x="532483" y="306911"/>
                  <a:pt x="518621" y="311684"/>
                  <a:pt x="510734" y="316457"/>
                </a:cubicBezTo>
                <a:cubicBezTo>
                  <a:pt x="492331" y="327435"/>
                  <a:pt x="474166" y="338414"/>
                  <a:pt x="456002" y="349153"/>
                </a:cubicBezTo>
                <a:cubicBezTo>
                  <a:pt x="435926" y="361086"/>
                  <a:pt x="415372" y="371825"/>
                  <a:pt x="395057" y="383042"/>
                </a:cubicBezTo>
                <a:cubicBezTo>
                  <a:pt x="365898" y="399271"/>
                  <a:pt x="335545" y="422182"/>
                  <a:pt x="302563" y="429341"/>
                </a:cubicBezTo>
                <a:cubicBezTo>
                  <a:pt x="298022" y="430296"/>
                  <a:pt x="294437" y="424807"/>
                  <a:pt x="298022" y="421227"/>
                </a:cubicBezTo>
                <a:cubicBezTo>
                  <a:pt x="323356" y="394975"/>
                  <a:pt x="362552" y="378508"/>
                  <a:pt x="394340" y="361325"/>
                </a:cubicBezTo>
                <a:cubicBezTo>
                  <a:pt x="413460" y="351062"/>
                  <a:pt x="432580" y="340561"/>
                  <a:pt x="451222" y="329583"/>
                </a:cubicBezTo>
                <a:cubicBezTo>
                  <a:pt x="470342" y="318128"/>
                  <a:pt x="489702" y="306672"/>
                  <a:pt x="508822" y="295217"/>
                </a:cubicBezTo>
                <a:cubicBezTo>
                  <a:pt x="509778" y="294501"/>
                  <a:pt x="510973" y="294024"/>
                  <a:pt x="511929" y="293308"/>
                </a:cubicBezTo>
                <a:cubicBezTo>
                  <a:pt x="494960" y="284477"/>
                  <a:pt x="486833" y="262998"/>
                  <a:pt x="487311" y="244383"/>
                </a:cubicBezTo>
                <a:cubicBezTo>
                  <a:pt x="487550" y="239610"/>
                  <a:pt x="488028" y="234121"/>
                  <a:pt x="489462" y="228871"/>
                </a:cubicBezTo>
                <a:cubicBezTo>
                  <a:pt x="464606" y="242951"/>
                  <a:pt x="439033" y="255839"/>
                  <a:pt x="413460" y="268965"/>
                </a:cubicBezTo>
                <a:cubicBezTo>
                  <a:pt x="392906" y="279466"/>
                  <a:pt x="372351" y="289728"/>
                  <a:pt x="352514" y="301422"/>
                </a:cubicBezTo>
                <a:cubicBezTo>
                  <a:pt x="338891" y="309059"/>
                  <a:pt x="325029" y="322424"/>
                  <a:pt x="309016" y="322424"/>
                </a:cubicBezTo>
                <a:cubicBezTo>
                  <a:pt x="306626" y="324810"/>
                  <a:pt x="302802" y="326003"/>
                  <a:pt x="298739" y="323856"/>
                </a:cubicBezTo>
                <a:cubicBezTo>
                  <a:pt x="244485" y="294978"/>
                  <a:pt x="200031" y="255600"/>
                  <a:pt x="150079" y="220518"/>
                </a:cubicBezTo>
                <a:cubicBezTo>
                  <a:pt x="113512" y="194743"/>
                  <a:pt x="63799" y="173025"/>
                  <a:pt x="38465" y="134840"/>
                </a:cubicBezTo>
                <a:cubicBezTo>
                  <a:pt x="37987" y="134124"/>
                  <a:pt x="37748" y="133408"/>
                  <a:pt x="37509" y="132692"/>
                </a:cubicBezTo>
                <a:cubicBezTo>
                  <a:pt x="32490" y="130544"/>
                  <a:pt x="30339" y="122430"/>
                  <a:pt x="36314" y="119328"/>
                </a:cubicBezTo>
                <a:cubicBezTo>
                  <a:pt x="83398" y="94269"/>
                  <a:pt x="127852" y="65153"/>
                  <a:pt x="174935" y="40094"/>
                </a:cubicBezTo>
                <a:cubicBezTo>
                  <a:pt x="201465" y="26013"/>
                  <a:pt x="244963" y="-5728"/>
                  <a:pt x="277706" y="954"/>
                </a:cubicBezTo>
                <a:cubicBezTo>
                  <a:pt x="278901" y="238"/>
                  <a:pt x="280096" y="0"/>
                  <a:pt x="281052" y="0"/>
                </a:cubicBezTo>
                <a:close/>
              </a:path>
            </a:pathLst>
          </a:custGeom>
          <a:solidFill>
            <a:srgbClr val="C00000"/>
          </a:solidFill>
          <a:ln>
            <a:noFill/>
          </a:ln>
        </p:spPr>
      </p:sp>
    </p:spTree>
  </p:cSld>
  <p:clrMapOvr>
    <a:masterClrMapping/>
  </p:clrMapOvr>
  <p:transition spd="slow" advClick="0" advTm="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00025" y="175895"/>
            <a:ext cx="4207510" cy="46037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Model and problem</a:t>
            </a:r>
            <a:r>
              <a:rPr lang="en-US" altLang="zh-CN" sz="2400" b="1" dirty="0">
                <a:solidFill>
                  <a:schemeClr val="bg1"/>
                </a:solidFill>
                <a:latin typeface="微软雅黑" panose="020B0503020204020204" pitchFamily="34" charset="-122"/>
                <a:ea typeface="微软雅黑" panose="020B0503020204020204" pitchFamily="34" charset="-122"/>
              </a:rPr>
              <a:t> </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941195" y="4349115"/>
            <a:ext cx="8357870" cy="1198880"/>
          </a:xfrm>
          <a:prstGeom prst="rect">
            <a:avLst/>
          </a:prstGeom>
          <a:noFill/>
        </p:spPr>
        <p:txBody>
          <a:bodyPr wrap="square" rtlCol="0">
            <a:spAutoFit/>
          </a:bodyPr>
          <a:p>
            <a:pPr fontAlgn="auto">
              <a:lnSpc>
                <a:spcPct val="150000"/>
              </a:lnSpc>
            </a:pPr>
            <a:r>
              <a:rPr lang="en-US" altLang="zh-CN" sz="2400" dirty="0">
                <a:latin typeface="Cambria" panose="02040503050406030204" pitchFamily="18" charset="0"/>
                <a:sym typeface="+mn-ea"/>
              </a:rPr>
              <a:t>Problem: The distance between conductors varies, what do you observe?</a:t>
            </a:r>
            <a:endParaRPr lang="en-US" altLang="zh-CN" sz="2400">
              <a:latin typeface="Times New Roman" panose="02020603050405020304" charset="0"/>
              <a:cs typeface="Times New Roman" panose="02020603050405020304" charset="0"/>
            </a:endParaRPr>
          </a:p>
        </p:txBody>
      </p:sp>
      <p:grpSp>
        <p:nvGrpSpPr>
          <p:cNvPr id="8" name="组合 7"/>
          <p:cNvGrpSpPr/>
          <p:nvPr/>
        </p:nvGrpSpPr>
        <p:grpSpPr>
          <a:xfrm>
            <a:off x="1941195" y="1812191"/>
            <a:ext cx="8308935" cy="1944216"/>
            <a:chOff x="1475656" y="1484784"/>
            <a:chExt cx="5778000" cy="1352000"/>
          </a:xfrm>
        </p:grpSpPr>
        <p:pic>
          <p:nvPicPr>
            <p:cNvPr id="4" name="图片 3"/>
            <p:cNvPicPr>
              <a:picLocks noChangeAspect="1"/>
            </p:cNvPicPr>
            <p:nvPr/>
          </p:nvPicPr>
          <p:blipFill>
            <a:blip r:embed="rId1"/>
            <a:stretch>
              <a:fillRect/>
            </a:stretch>
          </p:blipFill>
          <p:spPr>
            <a:xfrm>
              <a:off x="1475656" y="1484784"/>
              <a:ext cx="5778000" cy="1352000"/>
            </a:xfrm>
            <a:prstGeom prst="rect">
              <a:avLst/>
            </a:prstGeom>
          </p:spPr>
        </p:pic>
        <p:sp>
          <p:nvSpPr>
            <p:cNvPr id="3" name="文本框 2"/>
            <p:cNvSpPr txBox="1"/>
            <p:nvPr/>
          </p:nvSpPr>
          <p:spPr>
            <a:xfrm>
              <a:off x="3885828" y="1876472"/>
              <a:ext cx="1296144" cy="577872"/>
            </a:xfrm>
            <a:prstGeom prst="rect">
              <a:avLst/>
            </a:prstGeom>
            <a:noFill/>
          </p:spPr>
          <p:txBody>
            <a:bodyPr wrap="square" rtlCol="0">
              <a:spAutoFit/>
            </a:bodyPr>
            <a:p>
              <a:r>
                <a:rPr lang="en-US" altLang="zh-CN" sz="2400" dirty="0"/>
                <a:t>varied</a:t>
              </a:r>
              <a:endParaRPr lang="zh-CN" altLang="en-US" sz="2400" dirty="0"/>
            </a:p>
            <a:p>
              <a:r>
                <a:rPr lang="en-US" altLang="zh-CN" sz="2400" dirty="0"/>
                <a:t>distance</a:t>
              </a:r>
              <a:endParaRPr lang="zh-CN" altLang="en-US" sz="2400" dirty="0"/>
            </a:p>
          </p:txBody>
        </p:sp>
        <p:cxnSp>
          <p:nvCxnSpPr>
            <p:cNvPr id="7" name="直接箭头连接符 6"/>
            <p:cNvCxnSpPr/>
            <p:nvPr/>
          </p:nvCxnSpPr>
          <p:spPr>
            <a:xfrm>
              <a:off x="3779912" y="1700808"/>
              <a:ext cx="0" cy="93610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207510" cy="953135"/>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Analysis </a:t>
            </a:r>
            <a:r>
              <a:rPr lang="en-US" altLang="zh-CN" sz="2800" b="1" dirty="0">
                <a:solidFill>
                  <a:schemeClr val="bg1"/>
                </a:solidFill>
                <a:latin typeface="微软雅黑" panose="020B0503020204020204" pitchFamily="34" charset="-122"/>
                <a:ea typeface="微软雅黑" panose="020B0503020204020204" pitchFamily="34" charset="-122"/>
                <a:sym typeface="+mn-ea"/>
              </a:rPr>
              <a:t>of Test 3</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405890" y="1268095"/>
            <a:ext cx="9109075" cy="5015865"/>
          </a:xfrm>
          <a:prstGeom prst="rect">
            <a:avLst/>
          </a:prstGeom>
          <a:noFill/>
        </p:spPr>
        <p:txBody>
          <a:bodyPr wrap="square" rtlCol="0">
            <a:spAutoFit/>
          </a:bodyPr>
          <a:p>
            <a:r>
              <a:rPr lang="zh-CN" altLang="en-US" sz="2800">
                <a:latin typeface="Times New Roman" panose="02020603050405020304" charset="0"/>
                <a:cs typeface="Times New Roman" panose="02020603050405020304" charset="0"/>
              </a:rPr>
              <a:t>The coupling between the two wires includes both electric field coupling and magnetic field coupling. </a:t>
            </a:r>
            <a:endParaRPr lang="zh-CN" altLang="en-US" sz="2800">
              <a:latin typeface="Times New Roman" panose="02020603050405020304" charset="0"/>
              <a:cs typeface="Times New Roman" panose="02020603050405020304" charset="0"/>
            </a:endParaRPr>
          </a:p>
          <a:p>
            <a:endParaRPr lang="zh-CN" altLang="en-US" sz="2400">
              <a:latin typeface="Times New Roman" panose="02020603050405020304" charset="0"/>
              <a:cs typeface="Times New Roman" panose="02020603050405020304" charset="0"/>
            </a:endParaRPr>
          </a:p>
          <a:p>
            <a:pPr marL="457200" indent="-457200">
              <a:buFont typeface="+mj-ea"/>
              <a:buAutoNum type="circleNumDbPlain"/>
            </a:pPr>
            <a:r>
              <a:rPr lang="zh-CN" altLang="en-US" sz="2400">
                <a:solidFill>
                  <a:srgbClr val="262626"/>
                </a:solidFill>
                <a:latin typeface="Times New Roman" panose="02020603050405020304" charset="0"/>
                <a:cs typeface="Times New Roman" panose="02020603050405020304" charset="0"/>
              </a:rPr>
              <a:t>Electric field coupling：</a:t>
            </a:r>
            <a:r>
              <a:rPr lang="en-US" altLang="zh-CN" sz="2400">
                <a:solidFill>
                  <a:srgbClr val="262626"/>
                </a:solidFill>
                <a:latin typeface="Times New Roman" panose="02020603050405020304" charset="0"/>
                <a:cs typeface="Times New Roman" panose="02020603050405020304" charset="0"/>
              </a:rPr>
              <a:t>It</a:t>
            </a:r>
            <a:r>
              <a:rPr lang="zh-CN" altLang="en-US" sz="2400">
                <a:solidFill>
                  <a:srgbClr val="262626"/>
                </a:solidFill>
                <a:latin typeface="Times New Roman" panose="02020603050405020304" charset="0"/>
                <a:cs typeface="Times New Roman" panose="02020603050405020304" charset="0"/>
              </a:rPr>
              <a:t> refers to two conductors in a circuit. When they are close together and there is a potential difference, the electric field of the conductor in one circuit generates an electric field induction phenomenon on the conductor in the other circuit</a:t>
            </a:r>
            <a:r>
              <a:rPr lang="en-US" altLang="zh-CN" sz="2400">
                <a:solidFill>
                  <a:srgbClr val="262626"/>
                </a:solidFill>
                <a:latin typeface="Times New Roman" panose="02020603050405020304" charset="0"/>
                <a:cs typeface="Times New Roman" panose="02020603050405020304" charset="0"/>
              </a:rPr>
              <a:t>.</a:t>
            </a:r>
            <a:endParaRPr lang="en-US" altLang="zh-CN" sz="2400">
              <a:solidFill>
                <a:srgbClr val="262626"/>
              </a:solidFill>
              <a:latin typeface="Times New Roman" panose="02020603050405020304" charset="0"/>
              <a:cs typeface="Times New Roman" panose="02020603050405020304" charset="0"/>
            </a:endParaRPr>
          </a:p>
          <a:p>
            <a:pPr marL="457200" indent="-457200">
              <a:buFont typeface="+mj-ea"/>
              <a:buAutoNum type="circleNumDbPlain"/>
            </a:pPr>
            <a:endParaRPr lang="en-US" altLang="zh-CN" sz="2400">
              <a:solidFill>
                <a:srgbClr val="262626"/>
              </a:solidFill>
              <a:latin typeface="Times New Roman" panose="02020603050405020304" charset="0"/>
              <a:cs typeface="Times New Roman" panose="02020603050405020304" charset="0"/>
            </a:endParaRPr>
          </a:p>
          <a:p>
            <a:pPr marL="457200" indent="-457200">
              <a:buFont typeface="+mj-ea"/>
              <a:buAutoNum type="circleNumDbPlain"/>
            </a:pPr>
            <a:r>
              <a:rPr lang="en-US" altLang="zh-CN" sz="2400">
                <a:solidFill>
                  <a:srgbClr val="262626"/>
                </a:solidFill>
                <a:latin typeface="Times New Roman" panose="02020603050405020304" charset="0"/>
                <a:cs typeface="Times New Roman" panose="02020603050405020304" charset="0"/>
              </a:rPr>
              <a:t>Magnetic field coupling :It is based on the principle of electromagnetic induction. The alternating current flowing in one conductor loop generates an induced voltage in the other loop through the alternating magnetic field to realize energy transfer.</a:t>
            </a:r>
            <a:endParaRPr lang="en-US" altLang="zh-CN" sz="2400">
              <a:solidFill>
                <a:srgbClr val="262626"/>
              </a:solidFill>
              <a:latin typeface="Times New Roman" panose="02020603050405020304" charset="0"/>
              <a:cs typeface="Times New Roman" panose="02020603050405020304" charset="0"/>
            </a:endParaRPr>
          </a:p>
          <a:p>
            <a:pPr marL="457200" indent="-457200">
              <a:buFont typeface="+mj-ea"/>
              <a:buAutoNum type="circleNumDbPlain"/>
            </a:pPr>
            <a:endParaRPr lang="en-US" altLang="zh-CN" sz="2400">
              <a:solidFill>
                <a:srgbClr val="262626"/>
              </a:solidFill>
              <a:latin typeface="Times New Roman" panose="02020603050405020304" charset="0"/>
              <a:cs typeface="Times New Roman" panose="02020603050405020304" charset="0"/>
            </a:endParaRPr>
          </a:p>
        </p:txBody>
      </p:sp>
    </p:spTree>
  </p:cSld>
  <p:clrMapOvr>
    <a:masterClrMapping/>
  </p:clrMapOvr>
  <p:transition spd="slow" advClick="0" advTm="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207510"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Experimental result</a:t>
            </a:r>
            <a:r>
              <a:rPr lang="en-US" altLang="zh-CN" sz="2800" b="1" dirty="0">
                <a:solidFill>
                  <a:schemeClr val="bg1"/>
                </a:solidFill>
                <a:latin typeface="微软雅黑" panose="020B0503020204020204" pitchFamily="34" charset="-122"/>
                <a:ea typeface="微软雅黑" panose="020B0503020204020204" pitchFamily="34" charset="-122"/>
              </a:rPr>
              <a:t> </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15265" y="2182495"/>
            <a:ext cx="5183505" cy="706755"/>
          </a:xfrm>
          <a:prstGeom prst="rect">
            <a:avLst/>
          </a:prstGeom>
          <a:noFill/>
        </p:spPr>
        <p:txBody>
          <a:bodyPr wrap="square" rtlCol="0">
            <a:spAutoFit/>
          </a:bodyPr>
          <a:p>
            <a:r>
              <a:rPr lang="en-US" altLang="zh-CN" sz="2000">
                <a:latin typeface="Times New Roman" panose="02020603050405020304" charset="0"/>
                <a:cs typeface="Times New Roman" panose="02020603050405020304" charset="0"/>
                <a:sym typeface="+mn-ea"/>
              </a:rPr>
              <a:t>Figure 1:waveform when tow conductors are near</a:t>
            </a:r>
            <a:endParaRPr lang="en-US" altLang="zh-CN" sz="2000">
              <a:latin typeface="Times New Roman" panose="02020603050405020304" charset="0"/>
              <a:cs typeface="Times New Roman" panose="02020603050405020304" charset="0"/>
              <a:sym typeface="+mn-ea"/>
            </a:endParaRPr>
          </a:p>
        </p:txBody>
      </p:sp>
      <p:sp>
        <p:nvSpPr>
          <p:cNvPr id="13" name="文本框 12"/>
          <p:cNvSpPr txBox="1"/>
          <p:nvPr/>
        </p:nvSpPr>
        <p:spPr>
          <a:xfrm>
            <a:off x="189230" y="4910455"/>
            <a:ext cx="5725160" cy="706755"/>
          </a:xfrm>
          <a:prstGeom prst="rect">
            <a:avLst/>
          </a:prstGeom>
          <a:noFill/>
        </p:spPr>
        <p:txBody>
          <a:bodyPr wrap="square" rtlCol="0">
            <a:spAutoFit/>
          </a:bodyPr>
          <a:p>
            <a:r>
              <a:rPr lang="en-US" altLang="zh-CN" sz="2000">
                <a:latin typeface="Times New Roman" panose="02020603050405020304" charset="0"/>
                <a:cs typeface="Times New Roman" panose="02020603050405020304" charset="0"/>
                <a:sym typeface="+mn-ea"/>
              </a:rPr>
              <a:t>Figure 2:waveform when tow conductors are a little far away then Fig.1</a:t>
            </a:r>
            <a:endParaRPr lang="en-US" altLang="zh-CN" sz="2000">
              <a:latin typeface="Times New Roman" panose="02020603050405020304" charset="0"/>
              <a:cs typeface="Times New Roman" panose="02020603050405020304" charset="0"/>
              <a:sym typeface="+mn-ea"/>
            </a:endParaRPr>
          </a:p>
        </p:txBody>
      </p:sp>
      <p:sp>
        <p:nvSpPr>
          <p:cNvPr id="14" name="文本框 13"/>
          <p:cNvSpPr txBox="1"/>
          <p:nvPr/>
        </p:nvSpPr>
        <p:spPr>
          <a:xfrm>
            <a:off x="220345" y="788670"/>
            <a:ext cx="11624945" cy="46037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The phenomenon is shown in the Fig.1 and 2.</a:t>
            </a:r>
            <a:endParaRPr lang="en-US" altLang="zh-CN" sz="2400">
              <a:latin typeface="Times New Roman" panose="02020603050405020304" charset="0"/>
              <a:cs typeface="Times New Roman" panose="02020603050405020304" charset="0"/>
            </a:endParaRPr>
          </a:p>
        </p:txBody>
      </p:sp>
      <p:pic>
        <p:nvPicPr>
          <p:cNvPr id="3" name="图片 2" descr="WXZO9WMZ8E)1E8W}ISS[32G"/>
          <p:cNvPicPr>
            <a:picLocks noChangeAspect="1"/>
          </p:cNvPicPr>
          <p:nvPr/>
        </p:nvPicPr>
        <p:blipFill>
          <a:blip r:embed="rId1"/>
          <a:stretch>
            <a:fillRect/>
          </a:stretch>
        </p:blipFill>
        <p:spPr>
          <a:xfrm>
            <a:off x="5581650" y="1232535"/>
            <a:ext cx="4633595" cy="2606675"/>
          </a:xfrm>
          <a:prstGeom prst="rect">
            <a:avLst/>
          </a:prstGeom>
        </p:spPr>
      </p:pic>
      <p:pic>
        <p:nvPicPr>
          <p:cNvPr id="4" name="图片 3"/>
          <p:cNvPicPr>
            <a:picLocks noChangeAspect="1"/>
          </p:cNvPicPr>
          <p:nvPr/>
        </p:nvPicPr>
        <p:blipFill>
          <a:blip r:embed="rId2"/>
          <a:stretch>
            <a:fillRect/>
          </a:stretch>
        </p:blipFill>
        <p:spPr>
          <a:xfrm>
            <a:off x="5581650" y="4074795"/>
            <a:ext cx="4652645" cy="2617470"/>
          </a:xfrm>
          <a:prstGeom prst="rect">
            <a:avLst/>
          </a:prstGeom>
        </p:spPr>
      </p:pic>
    </p:spTree>
  </p:cSld>
  <p:clrMapOvr>
    <a:masterClrMapping/>
  </p:clrMapOvr>
  <p:transition spd="slow" advClick="0" advTm="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sym typeface="+mn-ea"/>
              </a:rPr>
              <a:t>Experimental </a:t>
            </a:r>
            <a:r>
              <a:rPr lang="en-US" altLang="zh-CN" sz="2800" b="1" dirty="0">
                <a:solidFill>
                  <a:schemeClr val="bg1"/>
                </a:solidFill>
                <a:latin typeface="微软雅黑" panose="020B0503020204020204" pitchFamily="34" charset="-122"/>
                <a:ea typeface="微软雅黑" panose="020B0503020204020204" pitchFamily="34" charset="-122"/>
              </a:rPr>
              <a:t>Conclusion</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004695" y="1318260"/>
            <a:ext cx="8291195" cy="3784600"/>
          </a:xfrm>
          <a:prstGeom prst="rect">
            <a:avLst/>
          </a:prstGeom>
          <a:noFill/>
        </p:spPr>
        <p:txBody>
          <a:bodyPr wrap="square" rtlCol="0">
            <a:spAutoFit/>
          </a:bodyPr>
          <a:p>
            <a:pPr marL="457200" indent="-457200">
              <a:buFont typeface="+mj-ea"/>
              <a:buAutoNum type="circleNumDbPlain"/>
            </a:pPr>
            <a:r>
              <a:rPr lang="zh-CN" altLang="en-US" sz="2400">
                <a:latin typeface="Times New Roman" panose="02020603050405020304" charset="0"/>
                <a:cs typeface="Times New Roman" panose="02020603050405020304" charset="0"/>
              </a:rPr>
              <a:t>The closer the distance between the conductors, the higher the amplitude of the fluctuation</a:t>
            </a:r>
            <a:endParaRPr lang="zh-CN" altLang="en-US" sz="2400">
              <a:latin typeface="Times New Roman" panose="02020603050405020304" charset="0"/>
              <a:cs typeface="Times New Roman" panose="02020603050405020304" charset="0"/>
            </a:endParaRPr>
          </a:p>
          <a:p>
            <a:pPr marL="457200" indent="-457200">
              <a:buFont typeface="+mj-ea"/>
              <a:buAutoNum type="circleNumDbPlain"/>
            </a:pPr>
            <a:endParaRPr lang="zh-CN" altLang="en-US" sz="2400">
              <a:latin typeface="Times New Roman" panose="02020603050405020304" charset="0"/>
              <a:cs typeface="Times New Roman" panose="02020603050405020304" charset="0"/>
            </a:endParaRPr>
          </a:p>
          <a:p>
            <a:pPr marL="457200" indent="-457200">
              <a:buFont typeface="+mj-ea"/>
              <a:buAutoNum type="circleNumDbPlain"/>
            </a:pPr>
            <a:endParaRPr lang="zh-CN" altLang="en-US" sz="2400">
              <a:latin typeface="Times New Roman" panose="02020603050405020304" charset="0"/>
              <a:cs typeface="Times New Roman" panose="02020603050405020304" charset="0"/>
            </a:endParaRPr>
          </a:p>
          <a:p>
            <a:pPr marL="457200" indent="-457200">
              <a:buFont typeface="+mj-ea"/>
              <a:buAutoNum type="circleNumDbPlain"/>
            </a:pPr>
            <a:r>
              <a:rPr lang="zh-CN" altLang="en-US" sz="2400">
                <a:latin typeface="Times New Roman" panose="02020603050405020304" charset="0"/>
                <a:cs typeface="Times New Roman" panose="02020603050405020304" charset="0"/>
              </a:rPr>
              <a:t>The coupling between the two wires includes both electric field coupling and magnetic field coupling.</a:t>
            </a:r>
            <a:endParaRPr lang="zh-CN" altLang="en-US" sz="2400">
              <a:latin typeface="Times New Roman" panose="02020603050405020304" charset="0"/>
              <a:cs typeface="Times New Roman" panose="02020603050405020304" charset="0"/>
            </a:endParaRPr>
          </a:p>
          <a:p>
            <a:pPr marL="457200" indent="-457200">
              <a:buFont typeface="+mj-ea"/>
              <a:buAutoNum type="circleNumDbPlain"/>
            </a:pPr>
            <a:endParaRPr lang="zh-CN" altLang="en-US" sz="2400">
              <a:latin typeface="Times New Roman" panose="02020603050405020304" charset="0"/>
              <a:cs typeface="Times New Roman" panose="02020603050405020304" charset="0"/>
            </a:endParaRPr>
          </a:p>
          <a:p>
            <a:pPr marL="457200" indent="-457200">
              <a:buFont typeface="+mj-ea"/>
              <a:buAutoNum type="circleNumDbPlain"/>
            </a:pPr>
            <a:endParaRPr lang="zh-CN" altLang="en-US" sz="2400">
              <a:latin typeface="Times New Roman" panose="02020603050405020304" charset="0"/>
              <a:cs typeface="Times New Roman" panose="02020603050405020304" charset="0"/>
            </a:endParaRPr>
          </a:p>
          <a:p>
            <a:pPr marL="457200" indent="-457200">
              <a:buFont typeface="+mj-ea"/>
              <a:buAutoNum type="circleNumDbPlain"/>
            </a:pPr>
            <a:r>
              <a:rPr lang="zh-CN" altLang="en-US" sz="2400">
                <a:latin typeface="Times New Roman" panose="02020603050405020304" charset="0"/>
                <a:cs typeface="Times New Roman" panose="02020603050405020304" charset="0"/>
              </a:rPr>
              <a:t>Magnetic field coupling can be analyzed by mutual coupling inductance between two conductors, generally denoted by M.</a:t>
            </a:r>
            <a:endParaRPr lang="zh-CN" altLang="en-US" sz="2400">
              <a:latin typeface="Times New Roman" panose="02020603050405020304" charset="0"/>
              <a:cs typeface="Times New Roman" panose="02020603050405020304" charset="0"/>
            </a:endParaRPr>
          </a:p>
        </p:txBody>
      </p:sp>
    </p:spTree>
  </p:cSld>
  <p:clrMapOvr>
    <a:masterClrMapping/>
  </p:clrMapOvr>
  <p:transition spd="slow" advClick="0" advTm="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2065" y="2592070"/>
            <a:ext cx="1892300" cy="1533525"/>
            <a:chOff x="-1" y="2591803"/>
            <a:chExt cx="2996972" cy="1533379"/>
          </a:xfrm>
        </p:grpSpPr>
        <p:sp>
          <p:nvSpPr>
            <p:cNvPr id="20" name="任意多边形 19"/>
            <p:cNvSpPr/>
            <p:nvPr/>
          </p:nvSpPr>
          <p:spPr>
            <a:xfrm>
              <a:off x="-1" y="2591803"/>
              <a:ext cx="2996972" cy="1533379"/>
            </a:xfrm>
            <a:custGeom>
              <a:avLst/>
              <a:gdLst>
                <a:gd name="connsiteX0" fmla="*/ 0 w 2996972"/>
                <a:gd name="connsiteY0" fmla="*/ 0 h 1533379"/>
                <a:gd name="connsiteX1" fmla="*/ 1316551 w 2996972"/>
                <a:gd name="connsiteY1" fmla="*/ 0 h 1533379"/>
                <a:gd name="connsiteX2" fmla="*/ 1465829 w 2996972"/>
                <a:gd name="connsiteY2" fmla="*/ 0 h 1533379"/>
                <a:gd name="connsiteX3" fmla="*/ 2747118 w 2996972"/>
                <a:gd name="connsiteY3" fmla="*/ 0 h 1533379"/>
                <a:gd name="connsiteX4" fmla="*/ 2747118 w 2996972"/>
                <a:gd name="connsiteY4" fmla="*/ 1109881 h 1533379"/>
                <a:gd name="connsiteX5" fmla="*/ 2749057 w 2996972"/>
                <a:gd name="connsiteY5" fmla="*/ 1090290 h 1533379"/>
                <a:gd name="connsiteX6" fmla="*/ 2913319 w 2996972"/>
                <a:gd name="connsiteY6" fmla="*/ 872451 h 1533379"/>
                <a:gd name="connsiteX7" fmla="*/ 2987451 w 2996972"/>
                <a:gd name="connsiteY7" fmla="*/ 833997 h 1533379"/>
                <a:gd name="connsiteX8" fmla="*/ 2987451 w 2996972"/>
                <a:gd name="connsiteY8" fmla="*/ 0 h 1533379"/>
                <a:gd name="connsiteX9" fmla="*/ 2996972 w 2996972"/>
                <a:gd name="connsiteY9" fmla="*/ 0 h 1533379"/>
                <a:gd name="connsiteX10" fmla="*/ 2996972 w 2996972"/>
                <a:gd name="connsiteY10" fmla="*/ 1533379 h 1533379"/>
                <a:gd name="connsiteX11" fmla="*/ 1465829 w 2996972"/>
                <a:gd name="connsiteY11" fmla="*/ 1533379 h 1533379"/>
                <a:gd name="connsiteX12" fmla="*/ 1316551 w 2996972"/>
                <a:gd name="connsiteY12" fmla="*/ 1533379 h 1533379"/>
                <a:gd name="connsiteX13" fmla="*/ 0 w 2996972"/>
                <a:gd name="connsiteY13" fmla="*/ 1533379 h 153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96972" h="1533379">
                  <a:moveTo>
                    <a:pt x="0" y="0"/>
                  </a:moveTo>
                  <a:lnTo>
                    <a:pt x="1316551" y="0"/>
                  </a:lnTo>
                  <a:lnTo>
                    <a:pt x="1465829" y="0"/>
                  </a:lnTo>
                  <a:lnTo>
                    <a:pt x="2747118" y="0"/>
                  </a:lnTo>
                  <a:lnTo>
                    <a:pt x="2747118" y="1109881"/>
                  </a:lnTo>
                  <a:lnTo>
                    <a:pt x="2749057" y="1090290"/>
                  </a:lnTo>
                  <a:cubicBezTo>
                    <a:pt x="2764126" y="1017626"/>
                    <a:pt x="2826727" y="931288"/>
                    <a:pt x="2913319" y="872451"/>
                  </a:cubicBezTo>
                  <a:lnTo>
                    <a:pt x="2987451" y="833997"/>
                  </a:lnTo>
                  <a:lnTo>
                    <a:pt x="2987451" y="0"/>
                  </a:lnTo>
                  <a:lnTo>
                    <a:pt x="2996972" y="0"/>
                  </a:lnTo>
                  <a:lnTo>
                    <a:pt x="2996972" y="1533379"/>
                  </a:lnTo>
                  <a:lnTo>
                    <a:pt x="1465829" y="1533379"/>
                  </a:lnTo>
                  <a:lnTo>
                    <a:pt x="1316551" y="1533379"/>
                  </a:lnTo>
                  <a:lnTo>
                    <a:pt x="0" y="1533379"/>
                  </a:lnTo>
                  <a:close/>
                </a:path>
              </a:pathLst>
            </a:cu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77134" y="2888955"/>
              <a:ext cx="2243706" cy="1106700"/>
            </a:xfrm>
            <a:prstGeom prst="rect">
              <a:avLst/>
            </a:prstGeom>
          </p:spPr>
          <p:txBody>
            <a:bodyPr wrap="square">
              <a:spAutoFit/>
            </a:bodyPr>
            <a:lstStyle/>
            <a:p>
              <a:r>
                <a:rPr lang="en-US" altLang="zh-CN" sz="6600" b="1" dirty="0" smtClean="0">
                  <a:solidFill>
                    <a:prstClr val="white"/>
                  </a:solidFill>
                  <a:latin typeface="方正姚体" panose="02010601030101010101" pitchFamily="2" charset="-122"/>
                  <a:ea typeface="方正姚体" panose="02010601030101010101" pitchFamily="2" charset="-122"/>
                </a:rPr>
                <a:t>05</a:t>
              </a:r>
              <a:endParaRPr lang="zh-CN" altLang="en-US" sz="6600" dirty="0">
                <a:solidFill>
                  <a:prstClr val="white"/>
                </a:solidFill>
                <a:latin typeface="方正姚体" panose="02010601030101010101" pitchFamily="2" charset="-122"/>
                <a:ea typeface="方正姚体" panose="02010601030101010101" pitchFamily="2" charset="-122"/>
              </a:endParaRPr>
            </a:p>
          </p:txBody>
        </p:sp>
      </p:grpSp>
      <p:sp>
        <p:nvSpPr>
          <p:cNvPr id="19" name="矩形 18"/>
          <p:cNvSpPr/>
          <p:nvPr/>
        </p:nvSpPr>
        <p:spPr>
          <a:xfrm>
            <a:off x="1667510" y="2592070"/>
            <a:ext cx="10524490" cy="15335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631277" y="2759126"/>
            <a:ext cx="7138638" cy="1198880"/>
          </a:xfrm>
          <a:prstGeom prst="rect">
            <a:avLst/>
          </a:prstGeom>
        </p:spPr>
        <p:txBody>
          <a:bodyPr wrap="square">
            <a:spAutoFit/>
          </a:bodyPr>
          <a:lstStyle/>
          <a:p>
            <a:pPr algn="ctr"/>
            <a:r>
              <a:rPr lang="en-US" altLang="zh-CN" sz="7200" dirty="0">
                <a:solidFill>
                  <a:prstClr val="white"/>
                </a:solidFill>
                <a:latin typeface="方正姚体" panose="02010601030101010101" pitchFamily="2" charset="-122"/>
                <a:ea typeface="方正姚体" panose="02010601030101010101" pitchFamily="2" charset="-122"/>
                <a:sym typeface="+mn-ea"/>
              </a:rPr>
              <a:t>Homework</a:t>
            </a:r>
            <a:endParaRPr lang="en-US" altLang="zh-CN" sz="7200" b="1" dirty="0">
              <a:solidFill>
                <a:schemeClr val="bg1"/>
              </a:solidFill>
              <a:latin typeface="Agency FB" panose="020B0503020202020204" pitchFamily="34" charset="0"/>
              <a:ea typeface="微软雅黑" panose="020B0503020204020204" pitchFamily="34" charset="-122"/>
            </a:endParaRPr>
          </a:p>
        </p:txBody>
      </p:sp>
      <p:sp>
        <p:nvSpPr>
          <p:cNvPr id="6" name="books_57238"/>
          <p:cNvSpPr>
            <a:spLocks noChangeAspect="1"/>
          </p:cNvSpPr>
          <p:nvPr/>
        </p:nvSpPr>
        <p:spPr bwMode="auto">
          <a:xfrm>
            <a:off x="1667510" y="1643380"/>
            <a:ext cx="2444750" cy="2660650"/>
          </a:xfrm>
          <a:custGeom>
            <a:avLst/>
            <a:gdLst>
              <a:gd name="connsiteX0" fmla="*/ 502158 w 559398"/>
              <a:gd name="connsiteY0" fmla="*/ 333911 h 608615"/>
              <a:gd name="connsiteX1" fmla="*/ 538489 w 559398"/>
              <a:gd name="connsiteY1" fmla="*/ 345127 h 608615"/>
              <a:gd name="connsiteX2" fmla="*/ 540640 w 559398"/>
              <a:gd name="connsiteY2" fmla="*/ 362310 h 608615"/>
              <a:gd name="connsiteX3" fmla="*/ 527255 w 559398"/>
              <a:gd name="connsiteY3" fmla="*/ 369230 h 608615"/>
              <a:gd name="connsiteX4" fmla="*/ 532275 w 559398"/>
              <a:gd name="connsiteY4" fmla="*/ 374480 h 608615"/>
              <a:gd name="connsiteX5" fmla="*/ 522714 w 559398"/>
              <a:gd name="connsiteY5" fmla="*/ 413856 h 608615"/>
              <a:gd name="connsiteX6" fmla="*/ 544704 w 559398"/>
              <a:gd name="connsiteY6" fmla="*/ 442493 h 608615"/>
              <a:gd name="connsiteX7" fmla="*/ 545421 w 559398"/>
              <a:gd name="connsiteY7" fmla="*/ 441777 h 608615"/>
              <a:gd name="connsiteX8" fmla="*/ 559045 w 559398"/>
              <a:gd name="connsiteY8" fmla="*/ 445357 h 608615"/>
              <a:gd name="connsiteX9" fmla="*/ 517933 w 559398"/>
              <a:gd name="connsiteY9" fmla="*/ 486403 h 608615"/>
              <a:gd name="connsiteX10" fmla="*/ 433321 w 559398"/>
              <a:gd name="connsiteY10" fmla="*/ 525779 h 608615"/>
              <a:gd name="connsiteX11" fmla="*/ 368547 w 559398"/>
              <a:gd name="connsiteY11" fmla="*/ 563962 h 608615"/>
              <a:gd name="connsiteX12" fmla="*/ 316919 w 559398"/>
              <a:gd name="connsiteY12" fmla="*/ 584962 h 608615"/>
              <a:gd name="connsiteX13" fmla="*/ 410853 w 559398"/>
              <a:gd name="connsiteY13" fmla="*/ 515517 h 608615"/>
              <a:gd name="connsiteX14" fmla="*/ 537055 w 559398"/>
              <a:gd name="connsiteY14" fmla="*/ 449414 h 608615"/>
              <a:gd name="connsiteX15" fmla="*/ 510285 w 559398"/>
              <a:gd name="connsiteY15" fmla="*/ 413856 h 608615"/>
              <a:gd name="connsiteX16" fmla="*/ 524148 w 559398"/>
              <a:gd name="connsiteY16" fmla="*/ 370901 h 608615"/>
              <a:gd name="connsiteX17" fmla="*/ 423043 w 559398"/>
              <a:gd name="connsiteY17" fmla="*/ 427459 h 608615"/>
              <a:gd name="connsiteX18" fmla="*/ 311899 w 559398"/>
              <a:gd name="connsiteY18" fmla="*/ 485210 h 608615"/>
              <a:gd name="connsiteX19" fmla="*/ 308314 w 559398"/>
              <a:gd name="connsiteY19" fmla="*/ 479244 h 608615"/>
              <a:gd name="connsiteX20" fmla="*/ 413482 w 559398"/>
              <a:gd name="connsiteY20" fmla="*/ 410992 h 608615"/>
              <a:gd name="connsiteX21" fmla="*/ 511241 w 559398"/>
              <a:gd name="connsiteY21" fmla="*/ 356344 h 608615"/>
              <a:gd name="connsiteX22" fmla="*/ 497139 w 559398"/>
              <a:gd name="connsiteY22" fmla="*/ 351809 h 608615"/>
              <a:gd name="connsiteX23" fmla="*/ 502158 w 559398"/>
              <a:gd name="connsiteY23" fmla="*/ 333911 h 608615"/>
              <a:gd name="connsiteX24" fmla="*/ 34866 w 559398"/>
              <a:gd name="connsiteY24" fmla="*/ 310947 h 608615"/>
              <a:gd name="connsiteX25" fmla="*/ 70717 w 559398"/>
              <a:gd name="connsiteY25" fmla="*/ 330998 h 608615"/>
              <a:gd name="connsiteX26" fmla="*/ 160822 w 559398"/>
              <a:gd name="connsiteY26" fmla="*/ 393062 h 608615"/>
              <a:gd name="connsiteX27" fmla="*/ 231329 w 559398"/>
              <a:gd name="connsiteY27" fmla="*/ 447488 h 608615"/>
              <a:gd name="connsiteX28" fmla="*/ 291320 w 559398"/>
              <a:gd name="connsiteY28" fmla="*/ 488068 h 608615"/>
              <a:gd name="connsiteX29" fmla="*/ 293232 w 559398"/>
              <a:gd name="connsiteY29" fmla="*/ 490455 h 608615"/>
              <a:gd name="connsiteX30" fmla="*/ 302075 w 559398"/>
              <a:gd name="connsiteY30" fmla="*/ 496661 h 608615"/>
              <a:gd name="connsiteX31" fmla="*/ 297295 w 559398"/>
              <a:gd name="connsiteY31" fmla="*/ 601454 h 608615"/>
              <a:gd name="connsiteX32" fmla="*/ 292276 w 559398"/>
              <a:gd name="connsiteY32" fmla="*/ 605512 h 608615"/>
              <a:gd name="connsiteX33" fmla="*/ 286300 w 559398"/>
              <a:gd name="connsiteY33" fmla="*/ 608615 h 608615"/>
              <a:gd name="connsiteX34" fmla="*/ 244952 w 559398"/>
              <a:gd name="connsiteY34" fmla="*/ 581880 h 608615"/>
              <a:gd name="connsiteX35" fmla="*/ 146960 w 559398"/>
              <a:gd name="connsiteY35" fmla="*/ 516235 h 608615"/>
              <a:gd name="connsiteX36" fmla="*/ 65697 w 559398"/>
              <a:gd name="connsiteY36" fmla="*/ 464674 h 608615"/>
              <a:gd name="connsiteX37" fmla="*/ 21481 w 559398"/>
              <a:gd name="connsiteY37" fmla="*/ 427436 h 608615"/>
              <a:gd name="connsiteX38" fmla="*/ 17896 w 559398"/>
              <a:gd name="connsiteY38" fmla="*/ 424094 h 608615"/>
              <a:gd name="connsiteX39" fmla="*/ 13355 w 559398"/>
              <a:gd name="connsiteY39" fmla="*/ 361792 h 608615"/>
              <a:gd name="connsiteX40" fmla="*/ 21720 w 559398"/>
              <a:gd name="connsiteY40" fmla="*/ 314050 h 608615"/>
              <a:gd name="connsiteX41" fmla="*/ 32715 w 559398"/>
              <a:gd name="connsiteY41" fmla="*/ 311186 h 608615"/>
              <a:gd name="connsiteX42" fmla="*/ 34866 w 559398"/>
              <a:gd name="connsiteY42" fmla="*/ 310947 h 608615"/>
              <a:gd name="connsiteX43" fmla="*/ 14534 w 559398"/>
              <a:gd name="connsiteY43" fmla="*/ 145339 h 608615"/>
              <a:gd name="connsiteX44" fmla="*/ 158691 w 559398"/>
              <a:gd name="connsiteY44" fmla="*/ 248910 h 608615"/>
              <a:gd name="connsiteX45" fmla="*/ 284917 w 559398"/>
              <a:gd name="connsiteY45" fmla="*/ 335060 h 608615"/>
              <a:gd name="connsiteX46" fmla="*/ 287547 w 559398"/>
              <a:gd name="connsiteY46" fmla="*/ 347469 h 608615"/>
              <a:gd name="connsiteX47" fmla="*/ 283244 w 559398"/>
              <a:gd name="connsiteY47" fmla="*/ 428369 h 608615"/>
              <a:gd name="connsiteX48" fmla="*/ 275594 w 559398"/>
              <a:gd name="connsiteY48" fmla="*/ 432664 h 608615"/>
              <a:gd name="connsiteX49" fmla="*/ 268900 w 559398"/>
              <a:gd name="connsiteY49" fmla="*/ 434096 h 608615"/>
              <a:gd name="connsiteX50" fmla="*/ 127134 w 559398"/>
              <a:gd name="connsiteY50" fmla="*/ 340310 h 608615"/>
              <a:gd name="connsiteX51" fmla="*/ 11187 w 559398"/>
              <a:gd name="connsiteY51" fmla="*/ 259649 h 608615"/>
              <a:gd name="connsiteX52" fmla="*/ 10948 w 559398"/>
              <a:gd name="connsiteY52" fmla="*/ 259410 h 608615"/>
              <a:gd name="connsiteX53" fmla="*/ 3298 w 559398"/>
              <a:gd name="connsiteY53" fmla="*/ 255353 h 608615"/>
              <a:gd name="connsiteX54" fmla="*/ 2581 w 559398"/>
              <a:gd name="connsiteY54" fmla="*/ 217171 h 608615"/>
              <a:gd name="connsiteX55" fmla="*/ 5689 w 559398"/>
              <a:gd name="connsiteY55" fmla="*/ 148919 h 608615"/>
              <a:gd name="connsiteX56" fmla="*/ 6884 w 559398"/>
              <a:gd name="connsiteY56" fmla="*/ 147249 h 608615"/>
              <a:gd name="connsiteX57" fmla="*/ 14534 w 559398"/>
              <a:gd name="connsiteY57" fmla="*/ 145339 h 608615"/>
              <a:gd name="connsiteX58" fmla="*/ 288828 w 559398"/>
              <a:gd name="connsiteY58" fmla="*/ 66171 h 608615"/>
              <a:gd name="connsiteX59" fmla="*/ 249504 w 559398"/>
              <a:gd name="connsiteY59" fmla="*/ 87348 h 608615"/>
              <a:gd name="connsiteX60" fmla="*/ 144821 w 559398"/>
              <a:gd name="connsiteY60" fmla="*/ 145102 h 608615"/>
              <a:gd name="connsiteX61" fmla="*/ 181866 w 559398"/>
              <a:gd name="connsiteY61" fmla="*/ 168252 h 608615"/>
              <a:gd name="connsiteX62" fmla="*/ 264800 w 559398"/>
              <a:gd name="connsiteY62" fmla="*/ 112168 h 608615"/>
              <a:gd name="connsiteX63" fmla="*/ 313318 w 559398"/>
              <a:gd name="connsiteY63" fmla="*/ 83768 h 608615"/>
              <a:gd name="connsiteX64" fmla="*/ 302563 w 559398"/>
              <a:gd name="connsiteY64" fmla="*/ 71835 h 608615"/>
              <a:gd name="connsiteX65" fmla="*/ 288828 w 559398"/>
              <a:gd name="connsiteY65" fmla="*/ 66171 h 608615"/>
              <a:gd name="connsiteX66" fmla="*/ 281052 w 559398"/>
              <a:gd name="connsiteY66" fmla="*/ 0 h 608615"/>
              <a:gd name="connsiteX67" fmla="*/ 388126 w 559398"/>
              <a:gd name="connsiteY67" fmla="*/ 72551 h 608615"/>
              <a:gd name="connsiteX68" fmla="*/ 532961 w 559398"/>
              <a:gd name="connsiteY68" fmla="*/ 176844 h 608615"/>
              <a:gd name="connsiteX69" fmla="*/ 537024 w 559398"/>
              <a:gd name="connsiteY69" fmla="*/ 186867 h 608615"/>
              <a:gd name="connsiteX70" fmla="*/ 534873 w 559398"/>
              <a:gd name="connsiteY70" fmla="*/ 200471 h 608615"/>
              <a:gd name="connsiteX71" fmla="*/ 512407 w 559398"/>
              <a:gd name="connsiteY71" fmla="*/ 215029 h 608615"/>
              <a:gd name="connsiteX72" fmla="*/ 500457 w 559398"/>
              <a:gd name="connsiteY72" fmla="*/ 247963 h 608615"/>
              <a:gd name="connsiteX73" fmla="*/ 521011 w 559398"/>
              <a:gd name="connsiteY73" fmla="*/ 287580 h 608615"/>
              <a:gd name="connsiteX74" fmla="*/ 521489 w 559398"/>
              <a:gd name="connsiteY74" fmla="*/ 288296 h 608615"/>
              <a:gd name="connsiteX75" fmla="*/ 532005 w 559398"/>
              <a:gd name="connsiteY75" fmla="*/ 288773 h 608615"/>
              <a:gd name="connsiteX76" fmla="*/ 535351 w 559398"/>
              <a:gd name="connsiteY76" fmla="*/ 297126 h 608615"/>
              <a:gd name="connsiteX77" fmla="*/ 510734 w 559398"/>
              <a:gd name="connsiteY77" fmla="*/ 316457 h 608615"/>
              <a:gd name="connsiteX78" fmla="*/ 456002 w 559398"/>
              <a:gd name="connsiteY78" fmla="*/ 349153 h 608615"/>
              <a:gd name="connsiteX79" fmla="*/ 395057 w 559398"/>
              <a:gd name="connsiteY79" fmla="*/ 383042 h 608615"/>
              <a:gd name="connsiteX80" fmla="*/ 302563 w 559398"/>
              <a:gd name="connsiteY80" fmla="*/ 429341 h 608615"/>
              <a:gd name="connsiteX81" fmla="*/ 298022 w 559398"/>
              <a:gd name="connsiteY81" fmla="*/ 421227 h 608615"/>
              <a:gd name="connsiteX82" fmla="*/ 394340 w 559398"/>
              <a:gd name="connsiteY82" fmla="*/ 361325 h 608615"/>
              <a:gd name="connsiteX83" fmla="*/ 451222 w 559398"/>
              <a:gd name="connsiteY83" fmla="*/ 329583 h 608615"/>
              <a:gd name="connsiteX84" fmla="*/ 508822 w 559398"/>
              <a:gd name="connsiteY84" fmla="*/ 295217 h 608615"/>
              <a:gd name="connsiteX85" fmla="*/ 511929 w 559398"/>
              <a:gd name="connsiteY85" fmla="*/ 293308 h 608615"/>
              <a:gd name="connsiteX86" fmla="*/ 487311 w 559398"/>
              <a:gd name="connsiteY86" fmla="*/ 244383 h 608615"/>
              <a:gd name="connsiteX87" fmla="*/ 489462 w 559398"/>
              <a:gd name="connsiteY87" fmla="*/ 228871 h 608615"/>
              <a:gd name="connsiteX88" fmla="*/ 413460 w 559398"/>
              <a:gd name="connsiteY88" fmla="*/ 268965 h 608615"/>
              <a:gd name="connsiteX89" fmla="*/ 352514 w 559398"/>
              <a:gd name="connsiteY89" fmla="*/ 301422 h 608615"/>
              <a:gd name="connsiteX90" fmla="*/ 309016 w 559398"/>
              <a:gd name="connsiteY90" fmla="*/ 322424 h 608615"/>
              <a:gd name="connsiteX91" fmla="*/ 298739 w 559398"/>
              <a:gd name="connsiteY91" fmla="*/ 323856 h 608615"/>
              <a:gd name="connsiteX92" fmla="*/ 150079 w 559398"/>
              <a:gd name="connsiteY92" fmla="*/ 220518 h 608615"/>
              <a:gd name="connsiteX93" fmla="*/ 38465 w 559398"/>
              <a:gd name="connsiteY93" fmla="*/ 134840 h 608615"/>
              <a:gd name="connsiteX94" fmla="*/ 37509 w 559398"/>
              <a:gd name="connsiteY94" fmla="*/ 132692 h 608615"/>
              <a:gd name="connsiteX95" fmla="*/ 36314 w 559398"/>
              <a:gd name="connsiteY95" fmla="*/ 119328 h 608615"/>
              <a:gd name="connsiteX96" fmla="*/ 174935 w 559398"/>
              <a:gd name="connsiteY96" fmla="*/ 40094 h 608615"/>
              <a:gd name="connsiteX97" fmla="*/ 277706 w 559398"/>
              <a:gd name="connsiteY97" fmla="*/ 954 h 608615"/>
              <a:gd name="connsiteX98" fmla="*/ 281052 w 559398"/>
              <a:gd name="connsiteY98" fmla="*/ 0 h 60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59398" h="608615">
                <a:moveTo>
                  <a:pt x="502158" y="333911"/>
                </a:moveTo>
                <a:cubicBezTo>
                  <a:pt x="514109" y="337968"/>
                  <a:pt x="526299" y="341071"/>
                  <a:pt x="538489" y="345127"/>
                </a:cubicBezTo>
                <a:cubicBezTo>
                  <a:pt x="545421" y="347752"/>
                  <a:pt x="548528" y="358491"/>
                  <a:pt x="540640" y="362310"/>
                </a:cubicBezTo>
                <a:cubicBezTo>
                  <a:pt x="536099" y="364696"/>
                  <a:pt x="531797" y="366844"/>
                  <a:pt x="527255" y="369230"/>
                </a:cubicBezTo>
                <a:cubicBezTo>
                  <a:pt x="530123" y="368276"/>
                  <a:pt x="533470" y="371617"/>
                  <a:pt x="532275" y="374480"/>
                </a:cubicBezTo>
                <a:cubicBezTo>
                  <a:pt x="526538" y="388322"/>
                  <a:pt x="518173" y="397390"/>
                  <a:pt x="522714" y="413856"/>
                </a:cubicBezTo>
                <a:cubicBezTo>
                  <a:pt x="526299" y="426981"/>
                  <a:pt x="533231" y="436050"/>
                  <a:pt x="544704" y="442493"/>
                </a:cubicBezTo>
                <a:cubicBezTo>
                  <a:pt x="544943" y="442255"/>
                  <a:pt x="545182" y="442016"/>
                  <a:pt x="545421" y="441777"/>
                </a:cubicBezTo>
                <a:cubicBezTo>
                  <a:pt x="549484" y="437720"/>
                  <a:pt x="557611" y="439391"/>
                  <a:pt x="559045" y="445357"/>
                </a:cubicBezTo>
                <a:cubicBezTo>
                  <a:pt x="563108" y="464687"/>
                  <a:pt x="531080" y="479244"/>
                  <a:pt x="517933" y="486403"/>
                </a:cubicBezTo>
                <a:cubicBezTo>
                  <a:pt x="490446" y="500960"/>
                  <a:pt x="461764" y="512654"/>
                  <a:pt x="433321" y="525779"/>
                </a:cubicBezTo>
                <a:cubicBezTo>
                  <a:pt x="410375" y="536279"/>
                  <a:pt x="390059" y="550836"/>
                  <a:pt x="368547" y="563962"/>
                </a:cubicBezTo>
                <a:cubicBezTo>
                  <a:pt x="359703" y="569450"/>
                  <a:pt x="327914" y="595701"/>
                  <a:pt x="316919" y="584962"/>
                </a:cubicBezTo>
                <a:cubicBezTo>
                  <a:pt x="307119" y="575416"/>
                  <a:pt x="399141" y="521483"/>
                  <a:pt x="410853" y="515517"/>
                </a:cubicBezTo>
                <a:cubicBezTo>
                  <a:pt x="453159" y="493562"/>
                  <a:pt x="500724" y="480199"/>
                  <a:pt x="537055" y="449414"/>
                </a:cubicBezTo>
                <a:cubicBezTo>
                  <a:pt x="522236" y="443925"/>
                  <a:pt x="513153" y="429368"/>
                  <a:pt x="510285" y="413856"/>
                </a:cubicBezTo>
                <a:cubicBezTo>
                  <a:pt x="508134" y="400254"/>
                  <a:pt x="511241" y="378776"/>
                  <a:pt x="524148" y="370901"/>
                </a:cubicBezTo>
                <a:cubicBezTo>
                  <a:pt x="489729" y="388560"/>
                  <a:pt x="456267" y="407651"/>
                  <a:pt x="423043" y="427459"/>
                </a:cubicBezTo>
                <a:cubicBezTo>
                  <a:pt x="387190" y="448698"/>
                  <a:pt x="352055" y="473039"/>
                  <a:pt x="311899" y="485210"/>
                </a:cubicBezTo>
                <a:cubicBezTo>
                  <a:pt x="308553" y="486165"/>
                  <a:pt x="305685" y="481630"/>
                  <a:pt x="308314" y="479244"/>
                </a:cubicBezTo>
                <a:cubicBezTo>
                  <a:pt x="339865" y="451800"/>
                  <a:pt x="377630" y="432232"/>
                  <a:pt x="413482" y="410992"/>
                </a:cubicBezTo>
                <a:cubicBezTo>
                  <a:pt x="445511" y="391901"/>
                  <a:pt x="478017" y="373287"/>
                  <a:pt x="511241" y="356344"/>
                </a:cubicBezTo>
                <a:cubicBezTo>
                  <a:pt x="506461" y="354912"/>
                  <a:pt x="501919" y="353480"/>
                  <a:pt x="497139" y="351809"/>
                </a:cubicBezTo>
                <a:cubicBezTo>
                  <a:pt x="486144" y="347752"/>
                  <a:pt x="490685" y="330093"/>
                  <a:pt x="502158" y="333911"/>
                </a:cubicBezTo>
                <a:close/>
                <a:moveTo>
                  <a:pt x="34866" y="310947"/>
                </a:moveTo>
                <a:cubicBezTo>
                  <a:pt x="47294" y="311186"/>
                  <a:pt x="61634" y="323121"/>
                  <a:pt x="70717" y="330998"/>
                </a:cubicBezTo>
                <a:cubicBezTo>
                  <a:pt x="98202" y="354630"/>
                  <a:pt x="132141" y="370862"/>
                  <a:pt x="160822" y="393062"/>
                </a:cubicBezTo>
                <a:cubicBezTo>
                  <a:pt x="184484" y="410965"/>
                  <a:pt x="207428" y="429823"/>
                  <a:pt x="231329" y="447488"/>
                </a:cubicBezTo>
                <a:cubicBezTo>
                  <a:pt x="250449" y="461810"/>
                  <a:pt x="272916" y="473029"/>
                  <a:pt x="291320" y="488068"/>
                </a:cubicBezTo>
                <a:cubicBezTo>
                  <a:pt x="292276" y="488784"/>
                  <a:pt x="292754" y="489500"/>
                  <a:pt x="293232" y="490455"/>
                </a:cubicBezTo>
                <a:cubicBezTo>
                  <a:pt x="297056" y="489977"/>
                  <a:pt x="300880" y="491648"/>
                  <a:pt x="302075" y="496661"/>
                </a:cubicBezTo>
                <a:cubicBezTo>
                  <a:pt x="310201" y="529364"/>
                  <a:pt x="306138" y="568990"/>
                  <a:pt x="297295" y="601454"/>
                </a:cubicBezTo>
                <a:cubicBezTo>
                  <a:pt x="296578" y="604318"/>
                  <a:pt x="294427" y="605512"/>
                  <a:pt x="292276" y="605512"/>
                </a:cubicBezTo>
                <a:cubicBezTo>
                  <a:pt x="290841" y="607421"/>
                  <a:pt x="288690" y="608615"/>
                  <a:pt x="286300" y="608615"/>
                </a:cubicBezTo>
                <a:cubicBezTo>
                  <a:pt x="272438" y="608376"/>
                  <a:pt x="255947" y="588802"/>
                  <a:pt x="244952" y="581880"/>
                </a:cubicBezTo>
                <a:cubicBezTo>
                  <a:pt x="211491" y="560635"/>
                  <a:pt x="179225" y="538912"/>
                  <a:pt x="146960" y="516235"/>
                </a:cubicBezTo>
                <a:cubicBezTo>
                  <a:pt x="120430" y="497855"/>
                  <a:pt x="92705" y="482339"/>
                  <a:pt x="65697" y="464674"/>
                </a:cubicBezTo>
                <a:cubicBezTo>
                  <a:pt x="50879" y="454887"/>
                  <a:pt x="31042" y="443668"/>
                  <a:pt x="21481" y="427436"/>
                </a:cubicBezTo>
                <a:cubicBezTo>
                  <a:pt x="19808" y="426959"/>
                  <a:pt x="18613" y="425765"/>
                  <a:pt x="17896" y="424094"/>
                </a:cubicBezTo>
                <a:cubicBezTo>
                  <a:pt x="11921" y="404520"/>
                  <a:pt x="12399" y="382320"/>
                  <a:pt x="13355" y="361792"/>
                </a:cubicBezTo>
                <a:cubicBezTo>
                  <a:pt x="14311" y="346276"/>
                  <a:pt x="14311" y="327895"/>
                  <a:pt x="21720" y="314050"/>
                </a:cubicBezTo>
                <a:cubicBezTo>
                  <a:pt x="24110" y="309753"/>
                  <a:pt x="29129" y="309276"/>
                  <a:pt x="32715" y="311186"/>
                </a:cubicBezTo>
                <a:cubicBezTo>
                  <a:pt x="33432" y="310947"/>
                  <a:pt x="33910" y="310708"/>
                  <a:pt x="34866" y="310947"/>
                </a:cubicBezTo>
                <a:close/>
                <a:moveTo>
                  <a:pt x="14534" y="145339"/>
                </a:moveTo>
                <a:cubicBezTo>
                  <a:pt x="62586" y="179942"/>
                  <a:pt x="111117" y="213830"/>
                  <a:pt x="158691" y="248910"/>
                </a:cubicBezTo>
                <a:cubicBezTo>
                  <a:pt x="199571" y="278979"/>
                  <a:pt x="238061" y="314298"/>
                  <a:pt x="284917" y="335060"/>
                </a:cubicBezTo>
                <a:cubicBezTo>
                  <a:pt x="290655" y="337685"/>
                  <a:pt x="290655" y="343412"/>
                  <a:pt x="287547" y="347469"/>
                </a:cubicBezTo>
                <a:cubicBezTo>
                  <a:pt x="287786" y="374197"/>
                  <a:pt x="286830" y="401879"/>
                  <a:pt x="283244" y="428369"/>
                </a:cubicBezTo>
                <a:cubicBezTo>
                  <a:pt x="282527" y="432903"/>
                  <a:pt x="278941" y="433857"/>
                  <a:pt x="275594" y="432664"/>
                </a:cubicBezTo>
                <a:cubicBezTo>
                  <a:pt x="273920" y="434096"/>
                  <a:pt x="271530" y="434812"/>
                  <a:pt x="268900" y="434096"/>
                </a:cubicBezTo>
                <a:cubicBezTo>
                  <a:pt x="214632" y="418823"/>
                  <a:pt x="171839" y="372049"/>
                  <a:pt x="127134" y="340310"/>
                </a:cubicBezTo>
                <a:cubicBezTo>
                  <a:pt x="89362" y="313582"/>
                  <a:pt x="44178" y="292343"/>
                  <a:pt x="11187" y="259649"/>
                </a:cubicBezTo>
                <a:cubicBezTo>
                  <a:pt x="11187" y="259410"/>
                  <a:pt x="10948" y="259410"/>
                  <a:pt x="10948" y="259410"/>
                </a:cubicBezTo>
                <a:cubicBezTo>
                  <a:pt x="7840" y="259410"/>
                  <a:pt x="4733" y="258217"/>
                  <a:pt x="3298" y="255353"/>
                </a:cubicBezTo>
                <a:cubicBezTo>
                  <a:pt x="-3635" y="243899"/>
                  <a:pt x="2581" y="229580"/>
                  <a:pt x="2581" y="217171"/>
                </a:cubicBezTo>
                <a:cubicBezTo>
                  <a:pt x="2103" y="197363"/>
                  <a:pt x="-4591" y="166817"/>
                  <a:pt x="5689" y="148919"/>
                </a:cubicBezTo>
                <a:cubicBezTo>
                  <a:pt x="5928" y="148203"/>
                  <a:pt x="6406" y="147726"/>
                  <a:pt x="6884" y="147249"/>
                </a:cubicBezTo>
                <a:cubicBezTo>
                  <a:pt x="8319" y="144623"/>
                  <a:pt x="11426" y="142953"/>
                  <a:pt x="14534" y="145339"/>
                </a:cubicBezTo>
                <a:close/>
                <a:moveTo>
                  <a:pt x="288828" y="66171"/>
                </a:moveTo>
                <a:cubicBezTo>
                  <a:pt x="274913" y="65914"/>
                  <a:pt x="260797" y="79652"/>
                  <a:pt x="249504" y="87348"/>
                </a:cubicBezTo>
                <a:cubicBezTo>
                  <a:pt x="216044" y="109543"/>
                  <a:pt x="176847" y="120760"/>
                  <a:pt x="144821" y="145102"/>
                </a:cubicBezTo>
                <a:cubicBezTo>
                  <a:pt x="157966" y="151069"/>
                  <a:pt x="169438" y="160138"/>
                  <a:pt x="181866" y="168252"/>
                </a:cubicBezTo>
                <a:cubicBezTo>
                  <a:pt x="205767" y="146296"/>
                  <a:pt x="238032" y="128874"/>
                  <a:pt x="264800" y="112168"/>
                </a:cubicBezTo>
                <a:cubicBezTo>
                  <a:pt x="272926" y="107156"/>
                  <a:pt x="295154" y="89734"/>
                  <a:pt x="313318" y="83768"/>
                </a:cubicBezTo>
                <a:cubicBezTo>
                  <a:pt x="309733" y="79472"/>
                  <a:pt x="306148" y="75176"/>
                  <a:pt x="302563" y="71835"/>
                </a:cubicBezTo>
                <a:cubicBezTo>
                  <a:pt x="298082" y="67897"/>
                  <a:pt x="293466" y="66257"/>
                  <a:pt x="288828" y="66171"/>
                </a:cubicBezTo>
                <a:close/>
                <a:moveTo>
                  <a:pt x="281052" y="0"/>
                </a:moveTo>
                <a:cubicBezTo>
                  <a:pt x="321683" y="3102"/>
                  <a:pt x="358489" y="47970"/>
                  <a:pt x="388126" y="72551"/>
                </a:cubicBezTo>
                <a:cubicBezTo>
                  <a:pt x="434492" y="110975"/>
                  <a:pt x="477034" y="152739"/>
                  <a:pt x="532961" y="176844"/>
                </a:cubicBezTo>
                <a:cubicBezTo>
                  <a:pt x="537024" y="178753"/>
                  <a:pt x="537980" y="182810"/>
                  <a:pt x="537024" y="186867"/>
                </a:cubicBezTo>
                <a:cubicBezTo>
                  <a:pt x="539653" y="190686"/>
                  <a:pt x="539892" y="196891"/>
                  <a:pt x="534873" y="200471"/>
                </a:cubicBezTo>
                <a:cubicBezTo>
                  <a:pt x="527464" y="205482"/>
                  <a:pt x="520055" y="210255"/>
                  <a:pt x="512407" y="215029"/>
                </a:cubicBezTo>
                <a:cubicBezTo>
                  <a:pt x="503325" y="223620"/>
                  <a:pt x="499262" y="233644"/>
                  <a:pt x="500457" y="247963"/>
                </a:cubicBezTo>
                <a:cubicBezTo>
                  <a:pt x="501413" y="263237"/>
                  <a:pt x="506671" y="279466"/>
                  <a:pt x="521011" y="287580"/>
                </a:cubicBezTo>
                <a:cubicBezTo>
                  <a:pt x="521250" y="287819"/>
                  <a:pt x="521250" y="288057"/>
                  <a:pt x="521489" y="288296"/>
                </a:cubicBezTo>
                <a:cubicBezTo>
                  <a:pt x="525074" y="287103"/>
                  <a:pt x="528659" y="286864"/>
                  <a:pt x="532005" y="288773"/>
                </a:cubicBezTo>
                <a:cubicBezTo>
                  <a:pt x="534634" y="290682"/>
                  <a:pt x="536307" y="293785"/>
                  <a:pt x="535351" y="297126"/>
                </a:cubicBezTo>
                <a:cubicBezTo>
                  <a:pt x="532483" y="306911"/>
                  <a:pt x="518621" y="311684"/>
                  <a:pt x="510734" y="316457"/>
                </a:cubicBezTo>
                <a:cubicBezTo>
                  <a:pt x="492331" y="327435"/>
                  <a:pt x="474166" y="338414"/>
                  <a:pt x="456002" y="349153"/>
                </a:cubicBezTo>
                <a:cubicBezTo>
                  <a:pt x="435926" y="361086"/>
                  <a:pt x="415372" y="371825"/>
                  <a:pt x="395057" y="383042"/>
                </a:cubicBezTo>
                <a:cubicBezTo>
                  <a:pt x="365898" y="399271"/>
                  <a:pt x="335545" y="422182"/>
                  <a:pt x="302563" y="429341"/>
                </a:cubicBezTo>
                <a:cubicBezTo>
                  <a:pt x="298022" y="430296"/>
                  <a:pt x="294437" y="424807"/>
                  <a:pt x="298022" y="421227"/>
                </a:cubicBezTo>
                <a:cubicBezTo>
                  <a:pt x="323356" y="394975"/>
                  <a:pt x="362552" y="378508"/>
                  <a:pt x="394340" y="361325"/>
                </a:cubicBezTo>
                <a:cubicBezTo>
                  <a:pt x="413460" y="351062"/>
                  <a:pt x="432580" y="340561"/>
                  <a:pt x="451222" y="329583"/>
                </a:cubicBezTo>
                <a:cubicBezTo>
                  <a:pt x="470342" y="318128"/>
                  <a:pt x="489702" y="306672"/>
                  <a:pt x="508822" y="295217"/>
                </a:cubicBezTo>
                <a:cubicBezTo>
                  <a:pt x="509778" y="294501"/>
                  <a:pt x="510973" y="294024"/>
                  <a:pt x="511929" y="293308"/>
                </a:cubicBezTo>
                <a:cubicBezTo>
                  <a:pt x="494960" y="284477"/>
                  <a:pt x="486833" y="262998"/>
                  <a:pt x="487311" y="244383"/>
                </a:cubicBezTo>
                <a:cubicBezTo>
                  <a:pt x="487550" y="239610"/>
                  <a:pt x="488028" y="234121"/>
                  <a:pt x="489462" y="228871"/>
                </a:cubicBezTo>
                <a:cubicBezTo>
                  <a:pt x="464606" y="242951"/>
                  <a:pt x="439033" y="255839"/>
                  <a:pt x="413460" y="268965"/>
                </a:cubicBezTo>
                <a:cubicBezTo>
                  <a:pt x="392906" y="279466"/>
                  <a:pt x="372351" y="289728"/>
                  <a:pt x="352514" y="301422"/>
                </a:cubicBezTo>
                <a:cubicBezTo>
                  <a:pt x="338891" y="309059"/>
                  <a:pt x="325029" y="322424"/>
                  <a:pt x="309016" y="322424"/>
                </a:cubicBezTo>
                <a:cubicBezTo>
                  <a:pt x="306626" y="324810"/>
                  <a:pt x="302802" y="326003"/>
                  <a:pt x="298739" y="323856"/>
                </a:cubicBezTo>
                <a:cubicBezTo>
                  <a:pt x="244485" y="294978"/>
                  <a:pt x="200031" y="255600"/>
                  <a:pt x="150079" y="220518"/>
                </a:cubicBezTo>
                <a:cubicBezTo>
                  <a:pt x="113512" y="194743"/>
                  <a:pt x="63799" y="173025"/>
                  <a:pt x="38465" y="134840"/>
                </a:cubicBezTo>
                <a:cubicBezTo>
                  <a:pt x="37987" y="134124"/>
                  <a:pt x="37748" y="133408"/>
                  <a:pt x="37509" y="132692"/>
                </a:cubicBezTo>
                <a:cubicBezTo>
                  <a:pt x="32490" y="130544"/>
                  <a:pt x="30339" y="122430"/>
                  <a:pt x="36314" y="119328"/>
                </a:cubicBezTo>
                <a:cubicBezTo>
                  <a:pt x="83398" y="94269"/>
                  <a:pt x="127852" y="65153"/>
                  <a:pt x="174935" y="40094"/>
                </a:cubicBezTo>
                <a:cubicBezTo>
                  <a:pt x="201465" y="26013"/>
                  <a:pt x="244963" y="-5728"/>
                  <a:pt x="277706" y="954"/>
                </a:cubicBezTo>
                <a:cubicBezTo>
                  <a:pt x="278901" y="238"/>
                  <a:pt x="280096" y="0"/>
                  <a:pt x="281052" y="0"/>
                </a:cubicBezTo>
                <a:close/>
              </a:path>
            </a:pathLst>
          </a:custGeom>
          <a:solidFill>
            <a:srgbClr val="C00000"/>
          </a:solidFill>
          <a:ln>
            <a:noFill/>
          </a:ln>
        </p:spPr>
      </p:sp>
    </p:spTree>
  </p:cSld>
  <p:clrMapOvr>
    <a:masterClrMapping/>
  </p:clrMapOvr>
  <p:transition spd="slow" advClick="0" advTm="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01625" y="1017905"/>
            <a:ext cx="10621645" cy="521970"/>
          </a:xfrm>
          <a:prstGeom prst="rect">
            <a:avLst/>
          </a:prstGeom>
          <a:noFill/>
        </p:spPr>
        <p:txBody>
          <a:bodyPr wrap="square" rtlCol="0">
            <a:spAutoFit/>
          </a:bodyPr>
          <a:p>
            <a:pPr indent="0">
              <a:buFont typeface="+mj-ea"/>
              <a:buNone/>
            </a:pPr>
            <a:r>
              <a:rPr lang="en-US" altLang="zh-CN" sz="2800" b="1">
                <a:latin typeface="Times New Roman" panose="02020603050405020304" charset="0"/>
                <a:cs typeface="Times New Roman" panose="02020603050405020304" charset="0"/>
              </a:rPr>
              <a:t>The Derivation of  Telegraph Equation - Circuit Theory</a:t>
            </a:r>
            <a:endParaRPr lang="en-US" altLang="zh-CN" sz="2800" b="1">
              <a:latin typeface="Times New Roman" panose="02020603050405020304" charset="0"/>
              <a:cs typeface="Times New Roman" panose="02020603050405020304" charset="0"/>
            </a:endParaRPr>
          </a:p>
        </p:txBody>
      </p:sp>
      <p:sp>
        <p:nvSpPr>
          <p:cNvPr id="2" name="文本框 1"/>
          <p:cNvSpPr txBox="1"/>
          <p:nvPr/>
        </p:nvSpPr>
        <p:spPr>
          <a:xfrm>
            <a:off x="421005" y="1638935"/>
            <a:ext cx="10655935" cy="1322070"/>
          </a:xfrm>
          <a:prstGeom prst="rect">
            <a:avLst/>
          </a:prstGeom>
          <a:noFill/>
        </p:spPr>
        <p:txBody>
          <a:bodyPr wrap="square" rtlCol="0">
            <a:spAutoFit/>
          </a:bodyPr>
          <a:p>
            <a:r>
              <a:rPr lang="en-US" altLang="zh-CN" sz="2000"/>
              <a:t>The voltage across and the current carried by the transmission line is a function of time t and spatial position z.</a:t>
            </a:r>
            <a:endParaRPr lang="en-US" altLang="zh-CN" sz="2000"/>
          </a:p>
          <a:p>
            <a:r>
              <a:rPr lang="en-US" altLang="zh-CN" sz="2000"/>
              <a:t>Consider that the parameters of the transmission line are uniformly distributed, we can get the equivalent circuit as shown in the figure below </a:t>
            </a:r>
            <a:endParaRPr lang="en-US" altLang="zh-CN" sz="2000"/>
          </a:p>
        </p:txBody>
      </p:sp>
      <p:pic>
        <p:nvPicPr>
          <p:cNvPr id="4" name="图片 3"/>
          <p:cNvPicPr>
            <a:picLocks noChangeAspect="1"/>
          </p:cNvPicPr>
          <p:nvPr/>
        </p:nvPicPr>
        <p:blipFill>
          <a:blip r:embed="rId1"/>
          <a:stretch>
            <a:fillRect/>
          </a:stretch>
        </p:blipFill>
        <p:spPr>
          <a:xfrm>
            <a:off x="2519045" y="2961005"/>
            <a:ext cx="5402580" cy="1715770"/>
          </a:xfrm>
          <a:prstGeom prst="rect">
            <a:avLst/>
          </a:prstGeom>
        </p:spPr>
      </p:pic>
      <p:sp>
        <p:nvSpPr>
          <p:cNvPr id="5" name="文本框 4"/>
          <p:cNvSpPr txBox="1"/>
          <p:nvPr/>
        </p:nvSpPr>
        <p:spPr>
          <a:xfrm>
            <a:off x="421005" y="4613275"/>
            <a:ext cx="8661400" cy="706755"/>
          </a:xfrm>
          <a:prstGeom prst="rect">
            <a:avLst/>
          </a:prstGeom>
          <a:noFill/>
        </p:spPr>
        <p:txBody>
          <a:bodyPr wrap="square" rtlCol="0">
            <a:spAutoFit/>
          </a:bodyPr>
          <a:p>
            <a:r>
              <a:rPr lang="en-US" altLang="zh-CN" sz="2000"/>
              <a:t>where R=R'dz, L=L'dz, G=G'dz, C=C'dz.</a:t>
            </a:r>
            <a:endParaRPr lang="en-US" altLang="zh-CN" sz="2000"/>
          </a:p>
          <a:p>
            <a:r>
              <a:rPr lang="en-US" altLang="zh-CN" sz="2000"/>
              <a:t>R',L',G',C' are the per-unit length parameters</a:t>
            </a:r>
            <a:endParaRPr lang="en-US" altLang="zh-CN" sz="2000"/>
          </a:p>
        </p:txBody>
      </p:sp>
    </p:spTree>
  </p:cSld>
  <p:clrMapOvr>
    <a:masterClrMapping/>
  </p:clrMapOvr>
  <p:transition spd="slow" advClick="0" advTm="0">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sym typeface="+mn-ea"/>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0345" y="843915"/>
            <a:ext cx="4549140" cy="2766060"/>
          </a:xfrm>
          <a:prstGeom prst="rect">
            <a:avLst/>
          </a:prstGeom>
        </p:spPr>
      </p:pic>
      <p:grpSp>
        <p:nvGrpSpPr>
          <p:cNvPr id="13" name="组合 12"/>
          <p:cNvGrpSpPr/>
          <p:nvPr/>
        </p:nvGrpSpPr>
        <p:grpSpPr>
          <a:xfrm>
            <a:off x="5398770" y="1390650"/>
            <a:ext cx="6375400" cy="1322070"/>
            <a:chOff x="8380" y="1329"/>
            <a:chExt cx="10040" cy="2082"/>
          </a:xfrm>
        </p:grpSpPr>
        <p:sp>
          <p:nvSpPr>
            <p:cNvPr id="5" name="文本框 4"/>
            <p:cNvSpPr txBox="1"/>
            <p:nvPr/>
          </p:nvSpPr>
          <p:spPr>
            <a:xfrm>
              <a:off x="8380" y="1329"/>
              <a:ext cx="10040" cy="2082"/>
            </a:xfrm>
            <a:prstGeom prst="rect">
              <a:avLst/>
            </a:prstGeom>
            <a:noFill/>
          </p:spPr>
          <p:txBody>
            <a:bodyPr wrap="square" rtlCol="0">
              <a:spAutoFit/>
            </a:bodyPr>
            <a:p>
              <a:r>
                <a:rPr lang="en-US" altLang="zh-CN" sz="2000"/>
                <a:t> When there is a spatial difference        , the voltage and current at the N node are             and            . The voltage and current at the N+1 node are                    and </a:t>
              </a:r>
              <a:endParaRPr lang="en-US" altLang="zh-CN" sz="2000"/>
            </a:p>
            <a:p>
              <a:r>
                <a:rPr lang="en-US" altLang="zh-CN" sz="2000"/>
                <a:t> </a:t>
              </a:r>
              <a:endParaRPr lang="en-US" altLang="zh-CN" sz="2000"/>
            </a:p>
          </p:txBody>
        </p:sp>
        <p:graphicFrame>
          <p:nvGraphicFramePr>
            <p:cNvPr id="6" name="对象 5">
              <a:hlinkClick r:id="" action="ppaction://ole?verb="/>
            </p:cNvPr>
            <p:cNvGraphicFramePr>
              <a:graphicFrameLocks noChangeAspect="1"/>
            </p:cNvGraphicFramePr>
            <p:nvPr/>
          </p:nvGraphicFramePr>
          <p:xfrm>
            <a:off x="14102" y="1443"/>
            <a:ext cx="517" cy="420"/>
          </p:xfrm>
          <a:graphic>
            <a:graphicData uri="http://schemas.openxmlformats.org/presentationml/2006/ole">
              <mc:AlternateContent xmlns:mc="http://schemas.openxmlformats.org/markup-compatibility/2006">
                <mc:Choice xmlns:v="urn:schemas-microsoft-com:vml" Requires="v">
                  <p:oleObj spid="_x0000_s3073" name="" r:id="rId2" imgW="203200" imgH="165100" progId="Equation.KSEE3">
                    <p:embed/>
                  </p:oleObj>
                </mc:Choice>
                <mc:Fallback>
                  <p:oleObj name="" r:id="rId2" imgW="203200" imgH="165100" progId="Equation.KSEE3">
                    <p:embed/>
                    <p:pic>
                      <p:nvPicPr>
                        <p:cNvPr id="0" name="图片 3072"/>
                        <p:cNvPicPr/>
                        <p:nvPr/>
                      </p:nvPicPr>
                      <p:blipFill>
                        <a:blip r:embed="rId3"/>
                        <a:stretch>
                          <a:fillRect/>
                        </a:stretch>
                      </p:blipFill>
                      <p:spPr>
                        <a:xfrm>
                          <a:off x="14102" y="1443"/>
                          <a:ext cx="517" cy="42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2818" y="1889"/>
            <a:ext cx="925" cy="478"/>
          </p:xfrm>
          <a:graphic>
            <a:graphicData uri="http://schemas.openxmlformats.org/presentationml/2006/ole">
              <mc:AlternateContent xmlns:mc="http://schemas.openxmlformats.org/markup-compatibility/2006">
                <mc:Choice xmlns:v="urn:schemas-microsoft-com:vml" Requires="v">
                  <p:oleObj spid="_x0000_s3074" name="" r:id="rId4" imgW="393700" imgH="203200" progId="Equation.KSEE3">
                    <p:embed/>
                  </p:oleObj>
                </mc:Choice>
                <mc:Fallback>
                  <p:oleObj name="" r:id="rId4" imgW="393700" imgH="203200" progId="Equation.KSEE3">
                    <p:embed/>
                    <p:pic>
                      <p:nvPicPr>
                        <p:cNvPr id="0" name="图片 3073"/>
                        <p:cNvPicPr/>
                        <p:nvPr/>
                      </p:nvPicPr>
                      <p:blipFill>
                        <a:blip r:embed="rId5"/>
                        <a:stretch>
                          <a:fillRect/>
                        </a:stretch>
                      </p:blipFill>
                      <p:spPr>
                        <a:xfrm>
                          <a:off x="12818" y="1889"/>
                          <a:ext cx="925" cy="478"/>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4619" y="1921"/>
            <a:ext cx="866" cy="477"/>
          </p:xfrm>
          <a:graphic>
            <a:graphicData uri="http://schemas.openxmlformats.org/presentationml/2006/ole">
              <mc:AlternateContent xmlns:mc="http://schemas.openxmlformats.org/markup-compatibility/2006">
                <mc:Choice xmlns:v="urn:schemas-microsoft-com:vml" Requires="v">
                  <p:oleObj spid="_x0000_s3075" name="" r:id="rId6" imgW="368300" imgH="203200" progId="Equation.KSEE3">
                    <p:embed/>
                  </p:oleObj>
                </mc:Choice>
                <mc:Fallback>
                  <p:oleObj name="" r:id="rId6" imgW="368300" imgH="203200" progId="Equation.KSEE3">
                    <p:embed/>
                    <p:pic>
                      <p:nvPicPr>
                        <p:cNvPr id="0" name="图片 3074"/>
                        <p:cNvPicPr/>
                        <p:nvPr/>
                      </p:nvPicPr>
                      <p:blipFill>
                        <a:blip r:embed="rId7"/>
                        <a:stretch>
                          <a:fillRect/>
                        </a:stretch>
                      </p:blipFill>
                      <p:spPr>
                        <a:xfrm>
                          <a:off x="14619" y="1921"/>
                          <a:ext cx="866" cy="477"/>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13120" y="2398"/>
            <a:ext cx="1642" cy="478"/>
          </p:xfrm>
          <a:graphic>
            <a:graphicData uri="http://schemas.openxmlformats.org/presentationml/2006/ole">
              <mc:AlternateContent xmlns:mc="http://schemas.openxmlformats.org/markup-compatibility/2006">
                <mc:Choice xmlns:v="urn:schemas-microsoft-com:vml" Requires="v">
                  <p:oleObj spid="_x0000_s3" name="" r:id="rId8" imgW="698500" imgH="203200" progId="Equation.KSEE3">
                    <p:embed/>
                  </p:oleObj>
                </mc:Choice>
                <mc:Fallback>
                  <p:oleObj name="" r:id="rId8" imgW="698500" imgH="203200" progId="Equation.KSEE3">
                    <p:embed/>
                    <p:pic>
                      <p:nvPicPr>
                        <p:cNvPr id="0" name="图片 3073"/>
                        <p:cNvPicPr/>
                        <p:nvPr/>
                      </p:nvPicPr>
                      <p:blipFill>
                        <a:blip r:embed="rId9"/>
                        <a:stretch>
                          <a:fillRect/>
                        </a:stretch>
                      </p:blipFill>
                      <p:spPr>
                        <a:xfrm>
                          <a:off x="13120" y="2398"/>
                          <a:ext cx="1642" cy="478"/>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15485" y="2398"/>
            <a:ext cx="1583" cy="477"/>
          </p:xfrm>
          <a:graphic>
            <a:graphicData uri="http://schemas.openxmlformats.org/presentationml/2006/ole">
              <mc:AlternateContent xmlns:mc="http://schemas.openxmlformats.org/markup-compatibility/2006">
                <mc:Choice xmlns:v="urn:schemas-microsoft-com:vml" Requires="v">
                  <p:oleObj spid="_x0000_s4" name="" r:id="rId10" imgW="673100" imgH="203200" progId="Equation.KSEE3">
                    <p:embed/>
                  </p:oleObj>
                </mc:Choice>
                <mc:Fallback>
                  <p:oleObj name="" r:id="rId10" imgW="673100" imgH="203200" progId="Equation.KSEE3">
                    <p:embed/>
                    <p:pic>
                      <p:nvPicPr>
                        <p:cNvPr id="0" name="图片 3074"/>
                        <p:cNvPicPr/>
                        <p:nvPr/>
                      </p:nvPicPr>
                      <p:blipFill>
                        <a:blip r:embed="rId11"/>
                        <a:stretch>
                          <a:fillRect/>
                        </a:stretch>
                      </p:blipFill>
                      <p:spPr>
                        <a:xfrm>
                          <a:off x="15485" y="2398"/>
                          <a:ext cx="1583" cy="477"/>
                        </a:xfrm>
                        <a:prstGeom prst="rect">
                          <a:avLst/>
                        </a:prstGeom>
                      </p:spPr>
                    </p:pic>
                  </p:oleObj>
                </mc:Fallback>
              </mc:AlternateContent>
            </a:graphicData>
          </a:graphic>
        </p:graphicFrame>
      </p:grpSp>
      <p:sp>
        <p:nvSpPr>
          <p:cNvPr id="14" name="文本框 13"/>
          <p:cNvSpPr txBox="1"/>
          <p:nvPr/>
        </p:nvSpPr>
        <p:spPr>
          <a:xfrm>
            <a:off x="449580" y="3861435"/>
            <a:ext cx="5965190" cy="398780"/>
          </a:xfrm>
          <a:prstGeom prst="rect">
            <a:avLst/>
          </a:prstGeom>
          <a:noFill/>
        </p:spPr>
        <p:txBody>
          <a:bodyPr wrap="square" rtlCol="0">
            <a:spAutoFit/>
          </a:bodyPr>
          <a:p>
            <a:r>
              <a:rPr lang="en-US" altLang="zh-CN" sz="2000"/>
              <a:t>Through the KVL, we can obtain:</a:t>
            </a:r>
            <a:endParaRPr lang="en-US" altLang="zh-CN" sz="2000"/>
          </a:p>
        </p:txBody>
      </p:sp>
      <p:grpSp>
        <p:nvGrpSpPr>
          <p:cNvPr id="17" name="组合 16"/>
          <p:cNvGrpSpPr/>
          <p:nvPr/>
        </p:nvGrpSpPr>
        <p:grpSpPr>
          <a:xfrm>
            <a:off x="1933575" y="4260215"/>
            <a:ext cx="8602345" cy="894080"/>
            <a:chOff x="3116" y="6709"/>
            <a:chExt cx="13547" cy="1408"/>
          </a:xfrm>
        </p:grpSpPr>
        <p:graphicFrame>
          <p:nvGraphicFramePr>
            <p:cNvPr id="15" name="对象 14">
              <a:hlinkClick r:id="" action="ppaction://ole?verb="/>
            </p:cNvPr>
            <p:cNvGraphicFramePr>
              <a:graphicFrameLocks noChangeAspect="1"/>
            </p:cNvGraphicFramePr>
            <p:nvPr/>
          </p:nvGraphicFramePr>
          <p:xfrm>
            <a:off x="3116" y="6709"/>
            <a:ext cx="10126" cy="1408"/>
          </p:xfrm>
          <a:graphic>
            <a:graphicData uri="http://schemas.openxmlformats.org/presentationml/2006/ole">
              <mc:AlternateContent xmlns:mc="http://schemas.openxmlformats.org/markup-compatibility/2006">
                <mc:Choice xmlns:v="urn:schemas-microsoft-com:vml" Requires="v">
                  <p:oleObj spid="_x0000_s3076" name="" r:id="rId12" imgW="2831465" imgH="393700" progId="Equation.KSEE3">
                    <p:embed/>
                  </p:oleObj>
                </mc:Choice>
                <mc:Fallback>
                  <p:oleObj name="" r:id="rId12" imgW="2831465" imgH="393700" progId="Equation.KSEE3">
                    <p:embed/>
                    <p:pic>
                      <p:nvPicPr>
                        <p:cNvPr id="0" name="图片 3075"/>
                        <p:cNvPicPr/>
                        <p:nvPr/>
                      </p:nvPicPr>
                      <p:blipFill>
                        <a:blip r:embed="rId13"/>
                        <a:stretch>
                          <a:fillRect/>
                        </a:stretch>
                      </p:blipFill>
                      <p:spPr>
                        <a:xfrm>
                          <a:off x="3116" y="6709"/>
                          <a:ext cx="10126" cy="1408"/>
                        </a:xfrm>
                        <a:prstGeom prst="rect">
                          <a:avLst/>
                        </a:prstGeom>
                      </p:spPr>
                    </p:pic>
                  </p:oleObj>
                </mc:Fallback>
              </mc:AlternateContent>
            </a:graphicData>
          </a:graphic>
        </p:graphicFrame>
        <p:sp>
          <p:nvSpPr>
            <p:cNvPr id="16" name="文本框 15"/>
            <p:cNvSpPr txBox="1"/>
            <p:nvPr/>
          </p:nvSpPr>
          <p:spPr>
            <a:xfrm>
              <a:off x="14741" y="7050"/>
              <a:ext cx="1922" cy="725"/>
            </a:xfrm>
            <a:prstGeom prst="rect">
              <a:avLst/>
            </a:prstGeom>
            <a:noFill/>
          </p:spPr>
          <p:txBody>
            <a:bodyPr wrap="square" rtlCol="0">
              <a:spAutoFit/>
            </a:bodyPr>
            <a:p>
              <a:r>
                <a:rPr lang="en-US" altLang="zh-CN" sz="2400"/>
                <a:t>(1)</a:t>
              </a:r>
              <a:endParaRPr lang="en-US" altLang="zh-CN" sz="2400"/>
            </a:p>
          </p:txBody>
        </p:sp>
      </p:grpSp>
      <p:grpSp>
        <p:nvGrpSpPr>
          <p:cNvPr id="26" name="组合 25"/>
          <p:cNvGrpSpPr/>
          <p:nvPr/>
        </p:nvGrpSpPr>
        <p:grpSpPr>
          <a:xfrm>
            <a:off x="449580" y="5027295"/>
            <a:ext cx="5965190" cy="398780"/>
            <a:chOff x="708" y="7917"/>
            <a:chExt cx="9394" cy="628"/>
          </a:xfrm>
        </p:grpSpPr>
        <p:sp>
          <p:nvSpPr>
            <p:cNvPr id="18" name="文本框 17"/>
            <p:cNvSpPr txBox="1"/>
            <p:nvPr/>
          </p:nvSpPr>
          <p:spPr>
            <a:xfrm>
              <a:off x="708" y="7917"/>
              <a:ext cx="9394" cy="628"/>
            </a:xfrm>
            <a:prstGeom prst="rect">
              <a:avLst/>
            </a:prstGeom>
            <a:noFill/>
          </p:spPr>
          <p:txBody>
            <a:bodyPr wrap="square" rtlCol="0">
              <a:spAutoFit/>
            </a:bodyPr>
            <a:p>
              <a:r>
                <a:rPr lang="en-US" altLang="zh-CN" sz="2000"/>
                <a:t>dividing         , and taking the limit  </a:t>
              </a:r>
              <a:endParaRPr lang="en-US" altLang="zh-CN" sz="2000"/>
            </a:p>
          </p:txBody>
        </p:sp>
        <p:graphicFrame>
          <p:nvGraphicFramePr>
            <p:cNvPr id="19" name="对象 18">
              <a:hlinkClick r:id="" action="ppaction://ole?verb="/>
            </p:cNvPr>
            <p:cNvGraphicFramePr>
              <a:graphicFrameLocks noChangeAspect="1"/>
            </p:cNvGraphicFramePr>
            <p:nvPr/>
          </p:nvGraphicFramePr>
          <p:xfrm>
            <a:off x="2269" y="8003"/>
            <a:ext cx="562" cy="457"/>
          </p:xfrm>
          <a:graphic>
            <a:graphicData uri="http://schemas.openxmlformats.org/presentationml/2006/ole">
              <mc:AlternateContent xmlns:mc="http://schemas.openxmlformats.org/markup-compatibility/2006">
                <mc:Choice xmlns:v="urn:schemas-microsoft-com:vml" Requires="v">
                  <p:oleObj spid="_x0000_s3077" name="" r:id="rId14" imgW="203200" imgH="165100" progId="Equation.KSEE3">
                    <p:embed/>
                  </p:oleObj>
                </mc:Choice>
                <mc:Fallback>
                  <p:oleObj name="" r:id="rId14" imgW="203200" imgH="165100" progId="Equation.KSEE3">
                    <p:embed/>
                    <p:pic>
                      <p:nvPicPr>
                        <p:cNvPr id="0" name="图片 3076"/>
                        <p:cNvPicPr/>
                        <p:nvPr/>
                      </p:nvPicPr>
                      <p:blipFill>
                        <a:blip r:embed="rId15"/>
                        <a:stretch>
                          <a:fillRect/>
                        </a:stretch>
                      </p:blipFill>
                      <p:spPr>
                        <a:xfrm>
                          <a:off x="2269" y="8003"/>
                          <a:ext cx="562" cy="457"/>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6622" y="8003"/>
            <a:ext cx="1370" cy="491"/>
          </p:xfrm>
          <a:graphic>
            <a:graphicData uri="http://schemas.openxmlformats.org/presentationml/2006/ole">
              <mc:AlternateContent xmlns:mc="http://schemas.openxmlformats.org/markup-compatibility/2006">
                <mc:Choice xmlns:v="urn:schemas-microsoft-com:vml" Requires="v">
                  <p:oleObj spid="_x0000_s22" name="" r:id="rId16" imgW="495300" imgH="177165" progId="Equation.KSEE3">
                    <p:embed/>
                  </p:oleObj>
                </mc:Choice>
                <mc:Fallback>
                  <p:oleObj name="" r:id="rId16" imgW="495300" imgH="177165" progId="Equation.KSEE3">
                    <p:embed/>
                    <p:pic>
                      <p:nvPicPr>
                        <p:cNvPr id="0" name="图片 3076"/>
                        <p:cNvPicPr/>
                        <p:nvPr/>
                      </p:nvPicPr>
                      <p:blipFill>
                        <a:blip r:embed="rId17"/>
                        <a:stretch>
                          <a:fillRect/>
                        </a:stretch>
                      </p:blipFill>
                      <p:spPr>
                        <a:xfrm>
                          <a:off x="6622" y="8003"/>
                          <a:ext cx="1370" cy="491"/>
                        </a:xfrm>
                        <a:prstGeom prst="rect">
                          <a:avLst/>
                        </a:prstGeom>
                      </p:spPr>
                    </p:pic>
                  </p:oleObj>
                </mc:Fallback>
              </mc:AlternateContent>
            </a:graphicData>
          </a:graphic>
        </p:graphicFrame>
      </p:grpSp>
      <p:grpSp>
        <p:nvGrpSpPr>
          <p:cNvPr id="23" name="组合 22"/>
          <p:cNvGrpSpPr/>
          <p:nvPr/>
        </p:nvGrpSpPr>
        <p:grpSpPr>
          <a:xfrm>
            <a:off x="2736850" y="5662930"/>
            <a:ext cx="7579360" cy="894080"/>
            <a:chOff x="4727" y="6709"/>
            <a:chExt cx="11936" cy="1408"/>
          </a:xfrm>
        </p:grpSpPr>
        <p:graphicFrame>
          <p:nvGraphicFramePr>
            <p:cNvPr id="24" name="对象 23">
              <a:hlinkClick r:id="" action="ppaction://ole?verb="/>
            </p:cNvPr>
            <p:cNvGraphicFramePr>
              <a:graphicFrameLocks noChangeAspect="1"/>
            </p:cNvGraphicFramePr>
            <p:nvPr/>
          </p:nvGraphicFramePr>
          <p:xfrm>
            <a:off x="4727" y="6709"/>
            <a:ext cx="6906" cy="1408"/>
          </p:xfrm>
          <a:graphic>
            <a:graphicData uri="http://schemas.openxmlformats.org/presentationml/2006/ole">
              <mc:AlternateContent xmlns:mc="http://schemas.openxmlformats.org/markup-compatibility/2006">
                <mc:Choice xmlns:v="urn:schemas-microsoft-com:vml" Requires="v">
                  <p:oleObj spid="_x0000_s12" name="" r:id="rId18" imgW="1930400" imgH="393700" progId="Equation.KSEE3">
                    <p:embed/>
                  </p:oleObj>
                </mc:Choice>
                <mc:Fallback>
                  <p:oleObj name="" r:id="rId18" imgW="1930400" imgH="393700" progId="Equation.KSEE3">
                    <p:embed/>
                    <p:pic>
                      <p:nvPicPr>
                        <p:cNvPr id="0" name="图片 3075"/>
                        <p:cNvPicPr/>
                        <p:nvPr/>
                      </p:nvPicPr>
                      <p:blipFill>
                        <a:blip r:embed="rId19"/>
                        <a:stretch>
                          <a:fillRect/>
                        </a:stretch>
                      </p:blipFill>
                      <p:spPr>
                        <a:xfrm>
                          <a:off x="4727" y="6709"/>
                          <a:ext cx="6906" cy="1408"/>
                        </a:xfrm>
                        <a:prstGeom prst="rect">
                          <a:avLst/>
                        </a:prstGeom>
                      </p:spPr>
                    </p:pic>
                  </p:oleObj>
                </mc:Fallback>
              </mc:AlternateContent>
            </a:graphicData>
          </a:graphic>
        </p:graphicFrame>
        <p:sp>
          <p:nvSpPr>
            <p:cNvPr id="25" name="文本框 24"/>
            <p:cNvSpPr txBox="1"/>
            <p:nvPr/>
          </p:nvSpPr>
          <p:spPr>
            <a:xfrm>
              <a:off x="14741" y="7050"/>
              <a:ext cx="1922" cy="725"/>
            </a:xfrm>
            <a:prstGeom prst="rect">
              <a:avLst/>
            </a:prstGeom>
            <a:noFill/>
          </p:spPr>
          <p:txBody>
            <a:bodyPr wrap="square" rtlCol="0">
              <a:spAutoFit/>
            </a:bodyPr>
            <a:p>
              <a:r>
                <a:rPr lang="en-US" altLang="zh-CN" sz="2400"/>
                <a:t>(2)</a:t>
              </a:r>
              <a:endParaRPr lang="en-US" altLang="zh-CN" sz="2400"/>
            </a:p>
          </p:txBody>
        </p:sp>
      </p:grpSp>
    </p:spTree>
  </p:cSld>
  <p:clrMapOvr>
    <a:masterClrMapping/>
  </p:clrMapOvr>
  <p:transition spd="slow" advClick="0" advTm="0">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sym typeface="+mn-ea"/>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0345" y="843915"/>
            <a:ext cx="4549140" cy="2766060"/>
          </a:xfrm>
          <a:prstGeom prst="rect">
            <a:avLst/>
          </a:prstGeom>
        </p:spPr>
      </p:pic>
      <p:sp>
        <p:nvSpPr>
          <p:cNvPr id="14" name="文本框 13"/>
          <p:cNvSpPr txBox="1"/>
          <p:nvPr/>
        </p:nvSpPr>
        <p:spPr>
          <a:xfrm>
            <a:off x="449580" y="3861435"/>
            <a:ext cx="5965190" cy="398780"/>
          </a:xfrm>
          <a:prstGeom prst="rect">
            <a:avLst/>
          </a:prstGeom>
          <a:noFill/>
        </p:spPr>
        <p:txBody>
          <a:bodyPr wrap="square" rtlCol="0">
            <a:spAutoFit/>
          </a:bodyPr>
          <a:p>
            <a:r>
              <a:rPr lang="en-US" altLang="zh-CN" sz="2000"/>
              <a:t>Through the KCL, we can obtain:</a:t>
            </a:r>
            <a:endParaRPr lang="en-US" altLang="zh-CN" sz="2000"/>
          </a:p>
        </p:txBody>
      </p:sp>
      <p:grpSp>
        <p:nvGrpSpPr>
          <p:cNvPr id="17" name="组合 16"/>
          <p:cNvGrpSpPr/>
          <p:nvPr/>
        </p:nvGrpSpPr>
        <p:grpSpPr>
          <a:xfrm>
            <a:off x="1240790" y="4260215"/>
            <a:ext cx="9295130" cy="894080"/>
            <a:chOff x="2025" y="6709"/>
            <a:chExt cx="14638" cy="1408"/>
          </a:xfrm>
        </p:grpSpPr>
        <p:graphicFrame>
          <p:nvGraphicFramePr>
            <p:cNvPr id="15" name="对象 14">
              <a:hlinkClick r:id="" action="ppaction://ole?verb="/>
            </p:cNvPr>
            <p:cNvGraphicFramePr>
              <a:graphicFrameLocks noChangeAspect="1"/>
            </p:cNvGraphicFramePr>
            <p:nvPr/>
          </p:nvGraphicFramePr>
          <p:xfrm>
            <a:off x="2025" y="6709"/>
            <a:ext cx="12309" cy="1408"/>
          </p:xfrm>
          <a:graphic>
            <a:graphicData uri="http://schemas.openxmlformats.org/presentationml/2006/ole">
              <mc:AlternateContent xmlns:mc="http://schemas.openxmlformats.org/markup-compatibility/2006">
                <mc:Choice xmlns:v="urn:schemas-microsoft-com:vml" Requires="v">
                  <p:oleObj spid="_x0000_s3076" name="" r:id="rId2" imgW="3441700" imgH="393700" progId="Equation.KSEE3">
                    <p:embed/>
                  </p:oleObj>
                </mc:Choice>
                <mc:Fallback>
                  <p:oleObj name="" r:id="rId2" imgW="3441700" imgH="393700" progId="Equation.KSEE3">
                    <p:embed/>
                    <p:pic>
                      <p:nvPicPr>
                        <p:cNvPr id="0" name="图片 3075"/>
                        <p:cNvPicPr/>
                        <p:nvPr/>
                      </p:nvPicPr>
                      <p:blipFill>
                        <a:blip r:embed="rId3"/>
                        <a:stretch>
                          <a:fillRect/>
                        </a:stretch>
                      </p:blipFill>
                      <p:spPr>
                        <a:xfrm>
                          <a:off x="2025" y="6709"/>
                          <a:ext cx="12309" cy="1408"/>
                        </a:xfrm>
                        <a:prstGeom prst="rect">
                          <a:avLst/>
                        </a:prstGeom>
                      </p:spPr>
                    </p:pic>
                  </p:oleObj>
                </mc:Fallback>
              </mc:AlternateContent>
            </a:graphicData>
          </a:graphic>
        </p:graphicFrame>
        <p:sp>
          <p:nvSpPr>
            <p:cNvPr id="16" name="文本框 15"/>
            <p:cNvSpPr txBox="1"/>
            <p:nvPr/>
          </p:nvSpPr>
          <p:spPr>
            <a:xfrm>
              <a:off x="14741" y="7050"/>
              <a:ext cx="1922" cy="725"/>
            </a:xfrm>
            <a:prstGeom prst="rect">
              <a:avLst/>
            </a:prstGeom>
            <a:noFill/>
          </p:spPr>
          <p:txBody>
            <a:bodyPr wrap="square" rtlCol="0">
              <a:spAutoFit/>
            </a:bodyPr>
            <a:p>
              <a:r>
                <a:rPr lang="en-US" altLang="zh-CN" sz="2400"/>
                <a:t>(3)</a:t>
              </a:r>
              <a:endParaRPr lang="en-US" altLang="zh-CN" sz="2400"/>
            </a:p>
          </p:txBody>
        </p:sp>
      </p:grpSp>
      <p:grpSp>
        <p:nvGrpSpPr>
          <p:cNvPr id="26" name="组合 25"/>
          <p:cNvGrpSpPr/>
          <p:nvPr/>
        </p:nvGrpSpPr>
        <p:grpSpPr>
          <a:xfrm>
            <a:off x="449580" y="5017135"/>
            <a:ext cx="5965190" cy="398780"/>
            <a:chOff x="708" y="7917"/>
            <a:chExt cx="9394" cy="628"/>
          </a:xfrm>
        </p:grpSpPr>
        <p:sp>
          <p:nvSpPr>
            <p:cNvPr id="18" name="文本框 17"/>
            <p:cNvSpPr txBox="1"/>
            <p:nvPr/>
          </p:nvSpPr>
          <p:spPr>
            <a:xfrm>
              <a:off x="708" y="7917"/>
              <a:ext cx="9394" cy="628"/>
            </a:xfrm>
            <a:prstGeom prst="rect">
              <a:avLst/>
            </a:prstGeom>
            <a:noFill/>
          </p:spPr>
          <p:txBody>
            <a:bodyPr wrap="square" rtlCol="0">
              <a:spAutoFit/>
            </a:bodyPr>
            <a:p>
              <a:r>
                <a:rPr lang="en-US" altLang="zh-CN" sz="2000"/>
                <a:t>dividing         , and taking the limit  </a:t>
              </a:r>
              <a:endParaRPr lang="en-US" altLang="zh-CN" sz="2000"/>
            </a:p>
          </p:txBody>
        </p:sp>
        <p:graphicFrame>
          <p:nvGraphicFramePr>
            <p:cNvPr id="19" name="对象 18">
              <a:hlinkClick r:id="" action="ppaction://ole?verb="/>
            </p:cNvPr>
            <p:cNvGraphicFramePr>
              <a:graphicFrameLocks noChangeAspect="1"/>
            </p:cNvGraphicFramePr>
            <p:nvPr/>
          </p:nvGraphicFramePr>
          <p:xfrm>
            <a:off x="2269" y="8003"/>
            <a:ext cx="562" cy="457"/>
          </p:xfrm>
          <a:graphic>
            <a:graphicData uri="http://schemas.openxmlformats.org/presentationml/2006/ole">
              <mc:AlternateContent xmlns:mc="http://schemas.openxmlformats.org/markup-compatibility/2006">
                <mc:Choice xmlns:v="urn:schemas-microsoft-com:vml" Requires="v">
                  <p:oleObj spid="_x0000_s3077" name="" r:id="rId4" imgW="203200" imgH="165100" progId="Equation.KSEE3">
                    <p:embed/>
                  </p:oleObj>
                </mc:Choice>
                <mc:Fallback>
                  <p:oleObj name="" r:id="rId4" imgW="203200" imgH="165100" progId="Equation.KSEE3">
                    <p:embed/>
                    <p:pic>
                      <p:nvPicPr>
                        <p:cNvPr id="0" name="图片 3076"/>
                        <p:cNvPicPr/>
                        <p:nvPr/>
                      </p:nvPicPr>
                      <p:blipFill>
                        <a:blip r:embed="rId5"/>
                        <a:stretch>
                          <a:fillRect/>
                        </a:stretch>
                      </p:blipFill>
                      <p:spPr>
                        <a:xfrm>
                          <a:off x="2269" y="8003"/>
                          <a:ext cx="562" cy="457"/>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6622" y="8003"/>
            <a:ext cx="1370" cy="491"/>
          </p:xfrm>
          <a:graphic>
            <a:graphicData uri="http://schemas.openxmlformats.org/presentationml/2006/ole">
              <mc:AlternateContent xmlns:mc="http://schemas.openxmlformats.org/markup-compatibility/2006">
                <mc:Choice xmlns:v="urn:schemas-microsoft-com:vml" Requires="v">
                  <p:oleObj spid="_x0000_s22" name="" r:id="rId6" imgW="495300" imgH="177165" progId="Equation.KSEE3">
                    <p:embed/>
                  </p:oleObj>
                </mc:Choice>
                <mc:Fallback>
                  <p:oleObj name="" r:id="rId6" imgW="495300" imgH="177165" progId="Equation.KSEE3">
                    <p:embed/>
                    <p:pic>
                      <p:nvPicPr>
                        <p:cNvPr id="0" name="图片 3076"/>
                        <p:cNvPicPr/>
                        <p:nvPr/>
                      </p:nvPicPr>
                      <p:blipFill>
                        <a:blip r:embed="rId7"/>
                        <a:stretch>
                          <a:fillRect/>
                        </a:stretch>
                      </p:blipFill>
                      <p:spPr>
                        <a:xfrm>
                          <a:off x="6622" y="8003"/>
                          <a:ext cx="1370" cy="491"/>
                        </a:xfrm>
                        <a:prstGeom prst="rect">
                          <a:avLst/>
                        </a:prstGeom>
                      </p:spPr>
                    </p:pic>
                  </p:oleObj>
                </mc:Fallback>
              </mc:AlternateContent>
            </a:graphicData>
          </a:graphic>
        </p:graphicFrame>
      </p:grpSp>
      <p:grpSp>
        <p:nvGrpSpPr>
          <p:cNvPr id="23" name="组合 22"/>
          <p:cNvGrpSpPr/>
          <p:nvPr/>
        </p:nvGrpSpPr>
        <p:grpSpPr>
          <a:xfrm>
            <a:off x="1212215" y="5598795"/>
            <a:ext cx="7636510" cy="894080"/>
            <a:chOff x="4637" y="6709"/>
            <a:chExt cx="12026" cy="1408"/>
          </a:xfrm>
        </p:grpSpPr>
        <p:graphicFrame>
          <p:nvGraphicFramePr>
            <p:cNvPr id="24" name="对象 23">
              <a:hlinkClick r:id="" action="ppaction://ole?verb="/>
            </p:cNvPr>
            <p:cNvGraphicFramePr>
              <a:graphicFrameLocks noChangeAspect="1"/>
            </p:cNvGraphicFramePr>
            <p:nvPr/>
          </p:nvGraphicFramePr>
          <p:xfrm>
            <a:off x="4637" y="6709"/>
            <a:ext cx="7086" cy="1408"/>
          </p:xfrm>
          <a:graphic>
            <a:graphicData uri="http://schemas.openxmlformats.org/presentationml/2006/ole">
              <mc:AlternateContent xmlns:mc="http://schemas.openxmlformats.org/markup-compatibility/2006">
                <mc:Choice xmlns:v="urn:schemas-microsoft-com:vml" Requires="v">
                  <p:oleObj spid="_x0000_s20" name="" r:id="rId8" imgW="1981200" imgH="393700" progId="Equation.KSEE3">
                    <p:embed/>
                  </p:oleObj>
                </mc:Choice>
                <mc:Fallback>
                  <p:oleObj name="" r:id="rId8" imgW="1981200" imgH="393700" progId="Equation.KSEE3">
                    <p:embed/>
                    <p:pic>
                      <p:nvPicPr>
                        <p:cNvPr id="0" name="图片 3075"/>
                        <p:cNvPicPr/>
                        <p:nvPr/>
                      </p:nvPicPr>
                      <p:blipFill>
                        <a:blip r:embed="rId9"/>
                        <a:stretch>
                          <a:fillRect/>
                        </a:stretch>
                      </p:blipFill>
                      <p:spPr>
                        <a:xfrm>
                          <a:off x="4637" y="6709"/>
                          <a:ext cx="7086" cy="1408"/>
                        </a:xfrm>
                        <a:prstGeom prst="rect">
                          <a:avLst/>
                        </a:prstGeom>
                      </p:spPr>
                    </p:pic>
                  </p:oleObj>
                </mc:Fallback>
              </mc:AlternateContent>
            </a:graphicData>
          </a:graphic>
        </p:graphicFrame>
        <p:sp>
          <p:nvSpPr>
            <p:cNvPr id="25" name="文本框 24"/>
            <p:cNvSpPr txBox="1"/>
            <p:nvPr/>
          </p:nvSpPr>
          <p:spPr>
            <a:xfrm>
              <a:off x="14741" y="7050"/>
              <a:ext cx="1922" cy="725"/>
            </a:xfrm>
            <a:prstGeom prst="rect">
              <a:avLst/>
            </a:prstGeom>
            <a:noFill/>
          </p:spPr>
          <p:txBody>
            <a:bodyPr wrap="square" rtlCol="0">
              <a:spAutoFit/>
            </a:bodyPr>
            <a:p>
              <a:r>
                <a:rPr lang="en-US" altLang="zh-CN" sz="2400"/>
                <a:t>(4)</a:t>
              </a:r>
              <a:endParaRPr lang="en-US" altLang="zh-CN" sz="2400"/>
            </a:p>
          </p:txBody>
        </p:sp>
      </p:grpSp>
    </p:spTree>
  </p:cSld>
  <p:clrMapOvr>
    <a:masterClrMapping/>
  </p:clrMapOvr>
  <p:transition spd="slow" advClick="0" advTm="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sym typeface="+mn-ea"/>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013460" y="1699895"/>
            <a:ext cx="4499610" cy="1919605"/>
            <a:chOff x="1596" y="3081"/>
            <a:chExt cx="7086" cy="3023"/>
          </a:xfrm>
          <a:solidFill>
            <a:schemeClr val="accent1">
              <a:lumMod val="75000"/>
            </a:schemeClr>
          </a:solidFill>
        </p:grpSpPr>
        <p:graphicFrame>
          <p:nvGraphicFramePr>
            <p:cNvPr id="24" name="对象 23">
              <a:hlinkClick r:id="" action="ppaction://ole?verb="/>
            </p:cNvPr>
            <p:cNvGraphicFramePr>
              <a:graphicFrameLocks noChangeAspect="1"/>
            </p:cNvGraphicFramePr>
            <p:nvPr/>
          </p:nvGraphicFramePr>
          <p:xfrm>
            <a:off x="1596" y="4696"/>
            <a:ext cx="7086" cy="1408"/>
          </p:xfrm>
          <a:graphic>
            <a:graphicData uri="http://schemas.openxmlformats.org/presentationml/2006/ole">
              <mc:AlternateContent xmlns:mc="http://schemas.openxmlformats.org/markup-compatibility/2006">
                <mc:Choice xmlns:v="urn:schemas-microsoft-com:vml" Requires="v">
                  <p:oleObj spid="_x0000_s20" name="" r:id="rId1" imgW="1981200" imgH="393700" progId="Equation.KSEE3">
                    <p:embed/>
                  </p:oleObj>
                </mc:Choice>
                <mc:Fallback>
                  <p:oleObj name="" r:id="rId1" imgW="1981200" imgH="393700" progId="Equation.KSEE3">
                    <p:embed/>
                    <p:pic>
                      <p:nvPicPr>
                        <p:cNvPr id="0" name="图片 3075"/>
                        <p:cNvPicPr/>
                        <p:nvPr/>
                      </p:nvPicPr>
                      <p:blipFill>
                        <a:blip r:embed="rId2"/>
                        <a:stretch>
                          <a:fillRect/>
                        </a:stretch>
                      </p:blipFill>
                      <p:spPr>
                        <a:xfrm>
                          <a:off x="1596" y="4696"/>
                          <a:ext cx="7086" cy="1408"/>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596" y="3081"/>
            <a:ext cx="6906" cy="1408"/>
          </p:xfrm>
          <a:graphic>
            <a:graphicData uri="http://schemas.openxmlformats.org/presentationml/2006/ole">
              <mc:AlternateContent xmlns:mc="http://schemas.openxmlformats.org/markup-compatibility/2006">
                <mc:Choice xmlns:v="urn:schemas-microsoft-com:vml" Requires="v">
                  <p:oleObj spid="_x0000_s3076" name="" r:id="rId3" imgW="1930400" imgH="393700" progId="Equation.KSEE3">
                    <p:embed/>
                  </p:oleObj>
                </mc:Choice>
                <mc:Fallback>
                  <p:oleObj name="" r:id="rId3" imgW="1930400" imgH="393700" progId="Equation.KSEE3">
                    <p:embed/>
                    <p:pic>
                      <p:nvPicPr>
                        <p:cNvPr id="0" name="图片 3075"/>
                        <p:cNvPicPr/>
                        <p:nvPr/>
                      </p:nvPicPr>
                      <p:blipFill>
                        <a:blip r:embed="rId4"/>
                        <a:stretch>
                          <a:fillRect/>
                        </a:stretch>
                      </p:blipFill>
                      <p:spPr>
                        <a:xfrm>
                          <a:off x="1596" y="3081"/>
                          <a:ext cx="6906" cy="1408"/>
                        </a:xfrm>
                        <a:prstGeom prst="rect">
                          <a:avLst/>
                        </a:prstGeom>
                      </p:spPr>
                    </p:pic>
                  </p:oleObj>
                </mc:Fallback>
              </mc:AlternateContent>
            </a:graphicData>
          </a:graphic>
        </p:graphicFrame>
      </p:grpSp>
      <p:sp>
        <p:nvSpPr>
          <p:cNvPr id="4" name="文本框 3"/>
          <p:cNvSpPr txBox="1"/>
          <p:nvPr/>
        </p:nvSpPr>
        <p:spPr>
          <a:xfrm>
            <a:off x="858520" y="1083310"/>
            <a:ext cx="9799320" cy="460375"/>
          </a:xfrm>
          <a:prstGeom prst="rect">
            <a:avLst/>
          </a:prstGeom>
          <a:noFill/>
        </p:spPr>
        <p:txBody>
          <a:bodyPr wrap="square" rtlCol="0">
            <a:spAutoFit/>
          </a:bodyPr>
          <a:p>
            <a:r>
              <a:rPr lang="en-US" altLang="zh-CN" sz="2400"/>
              <a:t>We can get the </a:t>
            </a:r>
            <a:r>
              <a:rPr lang="en-US" altLang="zh-CN" sz="2400" b="1">
                <a:latin typeface="Times New Roman" panose="02020603050405020304" charset="0"/>
                <a:cs typeface="Times New Roman" panose="02020603050405020304" charset="0"/>
                <a:sym typeface="+mn-ea"/>
              </a:rPr>
              <a:t>Telegraph Equation </a:t>
            </a:r>
            <a:r>
              <a:rPr lang="en-US" altLang="zh-CN" sz="2400">
                <a:latin typeface="Times New Roman" panose="02020603050405020304" charset="0"/>
                <a:cs typeface="Times New Roman" panose="02020603050405020304" charset="0"/>
                <a:sym typeface="+mn-ea"/>
              </a:rPr>
              <a:t>in time domain</a:t>
            </a:r>
            <a:r>
              <a:rPr lang="en-US" altLang="zh-CN" sz="2400" b="1">
                <a:latin typeface="Times New Roman" panose="02020603050405020304" charset="0"/>
                <a:cs typeface="Times New Roman" panose="02020603050405020304" charset="0"/>
                <a:sym typeface="+mn-ea"/>
              </a:rPr>
              <a:t> </a:t>
            </a:r>
            <a:r>
              <a:rPr lang="en-US" altLang="zh-CN" sz="2400">
                <a:latin typeface="Times New Roman" panose="02020603050405020304" charset="0"/>
                <a:cs typeface="Times New Roman" panose="02020603050405020304" charset="0"/>
                <a:sym typeface="+mn-ea"/>
              </a:rPr>
              <a:t>as follows:</a:t>
            </a:r>
            <a:endParaRPr lang="en-US" altLang="zh-CN" sz="2400">
              <a:latin typeface="Times New Roman" panose="02020603050405020304" charset="0"/>
              <a:cs typeface="Times New Roman" panose="02020603050405020304" charset="0"/>
              <a:sym typeface="+mn-ea"/>
            </a:endParaRPr>
          </a:p>
        </p:txBody>
      </p:sp>
      <p:grpSp>
        <p:nvGrpSpPr>
          <p:cNvPr id="11" name="组合 10"/>
          <p:cNvGrpSpPr/>
          <p:nvPr/>
        </p:nvGrpSpPr>
        <p:grpSpPr>
          <a:xfrm>
            <a:off x="1076325" y="4250055"/>
            <a:ext cx="3952240" cy="2270125"/>
            <a:chOff x="1982" y="6306"/>
            <a:chExt cx="6224" cy="3575"/>
          </a:xfrm>
        </p:grpSpPr>
        <p:graphicFrame>
          <p:nvGraphicFramePr>
            <p:cNvPr id="6" name="对象 5">
              <a:hlinkClick r:id="" action="ppaction://ole?verb="/>
            </p:cNvPr>
            <p:cNvGraphicFramePr>
              <a:graphicFrameLocks noChangeAspect="1"/>
            </p:cNvGraphicFramePr>
            <p:nvPr/>
          </p:nvGraphicFramePr>
          <p:xfrm>
            <a:off x="1982" y="6306"/>
            <a:ext cx="6134" cy="1726"/>
          </p:xfrm>
          <a:graphic>
            <a:graphicData uri="http://schemas.openxmlformats.org/presentationml/2006/ole">
              <mc:AlternateContent xmlns:mc="http://schemas.openxmlformats.org/markup-compatibility/2006">
                <mc:Choice xmlns:v="urn:schemas-microsoft-com:vml" Requires="v">
                  <p:oleObj spid="_x0000_s7" name="" r:id="rId5" imgW="1714500" imgH="482600" progId="Equation.KSEE3">
                    <p:embed/>
                  </p:oleObj>
                </mc:Choice>
                <mc:Fallback>
                  <p:oleObj name="" r:id="rId5" imgW="1714500" imgH="482600" progId="Equation.KSEE3">
                    <p:embed/>
                    <p:pic>
                      <p:nvPicPr>
                        <p:cNvPr id="0" name="图片 3075"/>
                        <p:cNvPicPr/>
                        <p:nvPr/>
                      </p:nvPicPr>
                      <p:blipFill>
                        <a:blip r:embed="rId6"/>
                        <a:stretch>
                          <a:fillRect/>
                        </a:stretch>
                      </p:blipFill>
                      <p:spPr>
                        <a:xfrm>
                          <a:off x="1982" y="6306"/>
                          <a:ext cx="6134" cy="1726"/>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982" y="8155"/>
            <a:ext cx="6225" cy="1726"/>
          </p:xfrm>
          <a:graphic>
            <a:graphicData uri="http://schemas.openxmlformats.org/presentationml/2006/ole">
              <mc:AlternateContent xmlns:mc="http://schemas.openxmlformats.org/markup-compatibility/2006">
                <mc:Choice xmlns:v="urn:schemas-microsoft-com:vml" Requires="v">
                  <p:oleObj spid="_x0000_s9" name="" r:id="rId7" imgW="1739900" imgH="482600" progId="Equation.KSEE3">
                    <p:embed/>
                  </p:oleObj>
                </mc:Choice>
                <mc:Fallback>
                  <p:oleObj name="" r:id="rId7" imgW="1739900" imgH="482600" progId="Equation.KSEE3">
                    <p:embed/>
                    <p:pic>
                      <p:nvPicPr>
                        <p:cNvPr id="0" name="图片 3075"/>
                        <p:cNvPicPr/>
                        <p:nvPr/>
                      </p:nvPicPr>
                      <p:blipFill>
                        <a:blip r:embed="rId8"/>
                        <a:stretch>
                          <a:fillRect/>
                        </a:stretch>
                      </p:blipFill>
                      <p:spPr>
                        <a:xfrm>
                          <a:off x="1982" y="8155"/>
                          <a:ext cx="6225" cy="1726"/>
                        </a:xfrm>
                        <a:prstGeom prst="rect">
                          <a:avLst/>
                        </a:prstGeom>
                      </p:spPr>
                    </p:pic>
                  </p:oleObj>
                </mc:Fallback>
              </mc:AlternateContent>
            </a:graphicData>
          </a:graphic>
        </p:graphicFrame>
      </p:grpSp>
      <p:sp>
        <p:nvSpPr>
          <p:cNvPr id="12" name="文本框 11"/>
          <p:cNvSpPr txBox="1"/>
          <p:nvPr/>
        </p:nvSpPr>
        <p:spPr>
          <a:xfrm>
            <a:off x="1013460" y="3873500"/>
            <a:ext cx="2788920" cy="460375"/>
          </a:xfrm>
          <a:prstGeom prst="rect">
            <a:avLst/>
          </a:prstGeom>
          <a:noFill/>
        </p:spPr>
        <p:txBody>
          <a:bodyPr wrap="none" rtlCol="0" anchor="t">
            <a:spAutoFit/>
          </a:bodyPr>
          <a:p>
            <a:r>
              <a:rPr lang="en-US" altLang="zh-CN" sz="2400">
                <a:latin typeface="Times New Roman" panose="02020603050405020304" charset="0"/>
                <a:cs typeface="Times New Roman" panose="02020603050405020304" charset="0"/>
                <a:sym typeface="+mn-ea"/>
              </a:rPr>
              <a:t>in frequency domain:</a:t>
            </a:r>
            <a:endParaRPr lang="en-US" altLang="zh-CN" sz="2400">
              <a:latin typeface="Times New Roman" panose="02020603050405020304" charset="0"/>
              <a:cs typeface="Times New Roman" panose="02020603050405020304" charset="0"/>
              <a:sym typeface="+mn-ea"/>
            </a:endParaRPr>
          </a:p>
        </p:txBody>
      </p:sp>
    </p:spTree>
  </p:cSld>
  <p:clrMapOvr>
    <a:masterClrMapping/>
  </p:clrMapOvr>
  <p:transition spd="slow" advClick="0" advTm="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6433" y="-910817"/>
            <a:ext cx="513567" cy="79449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 y="2591803"/>
            <a:ext cx="2119630" cy="1533525"/>
            <a:chOff x="-1" y="2591803"/>
            <a:chExt cx="2119630" cy="1533525"/>
          </a:xfrm>
        </p:grpSpPr>
        <p:sp>
          <p:nvSpPr>
            <p:cNvPr id="20" name="任意多边形 19"/>
            <p:cNvSpPr/>
            <p:nvPr/>
          </p:nvSpPr>
          <p:spPr>
            <a:xfrm>
              <a:off x="-1" y="2591803"/>
              <a:ext cx="2119630" cy="1533525"/>
            </a:xfrm>
            <a:custGeom>
              <a:avLst/>
              <a:gdLst>
                <a:gd name="connsiteX0" fmla="*/ 0 w 2996972"/>
                <a:gd name="connsiteY0" fmla="*/ 0 h 1533379"/>
                <a:gd name="connsiteX1" fmla="*/ 1316551 w 2996972"/>
                <a:gd name="connsiteY1" fmla="*/ 0 h 1533379"/>
                <a:gd name="connsiteX2" fmla="*/ 1465829 w 2996972"/>
                <a:gd name="connsiteY2" fmla="*/ 0 h 1533379"/>
                <a:gd name="connsiteX3" fmla="*/ 2747118 w 2996972"/>
                <a:gd name="connsiteY3" fmla="*/ 0 h 1533379"/>
                <a:gd name="connsiteX4" fmla="*/ 2747118 w 2996972"/>
                <a:gd name="connsiteY4" fmla="*/ 1109881 h 1533379"/>
                <a:gd name="connsiteX5" fmla="*/ 2749057 w 2996972"/>
                <a:gd name="connsiteY5" fmla="*/ 1090290 h 1533379"/>
                <a:gd name="connsiteX6" fmla="*/ 2913319 w 2996972"/>
                <a:gd name="connsiteY6" fmla="*/ 872451 h 1533379"/>
                <a:gd name="connsiteX7" fmla="*/ 2987451 w 2996972"/>
                <a:gd name="connsiteY7" fmla="*/ 833997 h 1533379"/>
                <a:gd name="connsiteX8" fmla="*/ 2987451 w 2996972"/>
                <a:gd name="connsiteY8" fmla="*/ 0 h 1533379"/>
                <a:gd name="connsiteX9" fmla="*/ 2996972 w 2996972"/>
                <a:gd name="connsiteY9" fmla="*/ 0 h 1533379"/>
                <a:gd name="connsiteX10" fmla="*/ 2996972 w 2996972"/>
                <a:gd name="connsiteY10" fmla="*/ 1533379 h 1533379"/>
                <a:gd name="connsiteX11" fmla="*/ 1465829 w 2996972"/>
                <a:gd name="connsiteY11" fmla="*/ 1533379 h 1533379"/>
                <a:gd name="connsiteX12" fmla="*/ 1316551 w 2996972"/>
                <a:gd name="connsiteY12" fmla="*/ 1533379 h 1533379"/>
                <a:gd name="connsiteX13" fmla="*/ 0 w 2996972"/>
                <a:gd name="connsiteY13" fmla="*/ 1533379 h 153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96972" h="1533379">
                  <a:moveTo>
                    <a:pt x="0" y="0"/>
                  </a:moveTo>
                  <a:lnTo>
                    <a:pt x="1316551" y="0"/>
                  </a:lnTo>
                  <a:lnTo>
                    <a:pt x="1465829" y="0"/>
                  </a:lnTo>
                  <a:lnTo>
                    <a:pt x="2747118" y="0"/>
                  </a:lnTo>
                  <a:lnTo>
                    <a:pt x="2747118" y="1109881"/>
                  </a:lnTo>
                  <a:lnTo>
                    <a:pt x="2749057" y="1090290"/>
                  </a:lnTo>
                  <a:cubicBezTo>
                    <a:pt x="2764126" y="1017626"/>
                    <a:pt x="2826727" y="931288"/>
                    <a:pt x="2913319" y="872451"/>
                  </a:cubicBezTo>
                  <a:lnTo>
                    <a:pt x="2987451" y="833997"/>
                  </a:lnTo>
                  <a:lnTo>
                    <a:pt x="2987451" y="0"/>
                  </a:lnTo>
                  <a:lnTo>
                    <a:pt x="2996972" y="0"/>
                  </a:lnTo>
                  <a:lnTo>
                    <a:pt x="2996972" y="1533379"/>
                  </a:lnTo>
                  <a:lnTo>
                    <a:pt x="1465829" y="1533379"/>
                  </a:lnTo>
                  <a:lnTo>
                    <a:pt x="1316551" y="1533379"/>
                  </a:lnTo>
                  <a:lnTo>
                    <a:pt x="0" y="1533379"/>
                  </a:lnTo>
                  <a:close/>
                </a:path>
              </a:pathLst>
            </a:cu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3454" y="2795956"/>
              <a:ext cx="1037463" cy="1107996"/>
            </a:xfrm>
            <a:prstGeom prst="rect">
              <a:avLst/>
            </a:prstGeom>
          </p:spPr>
          <p:txBody>
            <a:bodyPr wrap="none">
              <a:spAutoFit/>
            </a:bodyPr>
            <a:lstStyle/>
            <a:p>
              <a:r>
                <a:rPr lang="en-US" altLang="zh-CN" sz="6600" b="1" dirty="0">
                  <a:solidFill>
                    <a:prstClr val="white"/>
                  </a:solidFill>
                  <a:latin typeface="方正姚体" panose="02010601030101010101" pitchFamily="2" charset="-122"/>
                  <a:ea typeface="方正姚体" panose="02010601030101010101" pitchFamily="2" charset="-122"/>
                </a:rPr>
                <a:t>01</a:t>
              </a:r>
              <a:endParaRPr lang="zh-CN" altLang="en-US" sz="6600" dirty="0">
                <a:solidFill>
                  <a:prstClr val="white"/>
                </a:solidFill>
                <a:latin typeface="方正姚体" panose="02010601030101010101" pitchFamily="2" charset="-122"/>
                <a:ea typeface="方正姚体" panose="02010601030101010101" pitchFamily="2" charset="-122"/>
              </a:endParaRPr>
            </a:p>
          </p:txBody>
        </p:sp>
      </p:grpSp>
      <p:sp>
        <p:nvSpPr>
          <p:cNvPr id="19" name="矩形 18"/>
          <p:cNvSpPr/>
          <p:nvPr/>
        </p:nvSpPr>
        <p:spPr>
          <a:xfrm>
            <a:off x="1887220" y="2592070"/>
            <a:ext cx="10304780" cy="15335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239580" y="2795956"/>
            <a:ext cx="7138638" cy="1198880"/>
          </a:xfrm>
          <a:prstGeom prst="rect">
            <a:avLst/>
          </a:prstGeom>
        </p:spPr>
        <p:txBody>
          <a:bodyPr wrap="square">
            <a:spAutoFit/>
          </a:bodyPr>
          <a:lstStyle/>
          <a:p>
            <a:pPr algn="ctr"/>
            <a:r>
              <a:rPr lang="zh-CN" altLang="en-US" sz="7200" b="1" dirty="0" smtClean="0">
                <a:solidFill>
                  <a:schemeClr val="bg1"/>
                </a:solidFill>
                <a:latin typeface="Agency FB" panose="020B0503020202020204" pitchFamily="34" charset="0"/>
                <a:ea typeface="微软雅黑" panose="020B0503020204020204" pitchFamily="34" charset="-122"/>
              </a:rPr>
              <a:t>      </a:t>
            </a:r>
            <a:endParaRPr lang="en-US" altLang="zh-CN" sz="7200" b="1" dirty="0">
              <a:solidFill>
                <a:schemeClr val="bg1"/>
              </a:solidFill>
              <a:latin typeface="Agency FB" panose="020B0503020202020204" pitchFamily="34" charset="0"/>
              <a:ea typeface="微软雅黑" panose="020B0503020204020204" pitchFamily="34" charset="-122"/>
            </a:endParaRPr>
          </a:p>
        </p:txBody>
      </p:sp>
      <p:sp>
        <p:nvSpPr>
          <p:cNvPr id="6" name="books_57238"/>
          <p:cNvSpPr>
            <a:spLocks noChangeAspect="1"/>
          </p:cNvSpPr>
          <p:nvPr/>
        </p:nvSpPr>
        <p:spPr bwMode="auto">
          <a:xfrm>
            <a:off x="1887220" y="1836420"/>
            <a:ext cx="2444750" cy="2660650"/>
          </a:xfrm>
          <a:custGeom>
            <a:avLst/>
            <a:gdLst>
              <a:gd name="connsiteX0" fmla="*/ 502158 w 559398"/>
              <a:gd name="connsiteY0" fmla="*/ 333911 h 608615"/>
              <a:gd name="connsiteX1" fmla="*/ 538489 w 559398"/>
              <a:gd name="connsiteY1" fmla="*/ 345127 h 608615"/>
              <a:gd name="connsiteX2" fmla="*/ 540640 w 559398"/>
              <a:gd name="connsiteY2" fmla="*/ 362310 h 608615"/>
              <a:gd name="connsiteX3" fmla="*/ 527255 w 559398"/>
              <a:gd name="connsiteY3" fmla="*/ 369230 h 608615"/>
              <a:gd name="connsiteX4" fmla="*/ 532275 w 559398"/>
              <a:gd name="connsiteY4" fmla="*/ 374480 h 608615"/>
              <a:gd name="connsiteX5" fmla="*/ 522714 w 559398"/>
              <a:gd name="connsiteY5" fmla="*/ 413856 h 608615"/>
              <a:gd name="connsiteX6" fmla="*/ 544704 w 559398"/>
              <a:gd name="connsiteY6" fmla="*/ 442493 h 608615"/>
              <a:gd name="connsiteX7" fmla="*/ 545421 w 559398"/>
              <a:gd name="connsiteY7" fmla="*/ 441777 h 608615"/>
              <a:gd name="connsiteX8" fmla="*/ 559045 w 559398"/>
              <a:gd name="connsiteY8" fmla="*/ 445357 h 608615"/>
              <a:gd name="connsiteX9" fmla="*/ 517933 w 559398"/>
              <a:gd name="connsiteY9" fmla="*/ 486403 h 608615"/>
              <a:gd name="connsiteX10" fmla="*/ 433321 w 559398"/>
              <a:gd name="connsiteY10" fmla="*/ 525779 h 608615"/>
              <a:gd name="connsiteX11" fmla="*/ 368547 w 559398"/>
              <a:gd name="connsiteY11" fmla="*/ 563962 h 608615"/>
              <a:gd name="connsiteX12" fmla="*/ 316919 w 559398"/>
              <a:gd name="connsiteY12" fmla="*/ 584962 h 608615"/>
              <a:gd name="connsiteX13" fmla="*/ 410853 w 559398"/>
              <a:gd name="connsiteY13" fmla="*/ 515517 h 608615"/>
              <a:gd name="connsiteX14" fmla="*/ 537055 w 559398"/>
              <a:gd name="connsiteY14" fmla="*/ 449414 h 608615"/>
              <a:gd name="connsiteX15" fmla="*/ 510285 w 559398"/>
              <a:gd name="connsiteY15" fmla="*/ 413856 h 608615"/>
              <a:gd name="connsiteX16" fmla="*/ 524148 w 559398"/>
              <a:gd name="connsiteY16" fmla="*/ 370901 h 608615"/>
              <a:gd name="connsiteX17" fmla="*/ 423043 w 559398"/>
              <a:gd name="connsiteY17" fmla="*/ 427459 h 608615"/>
              <a:gd name="connsiteX18" fmla="*/ 311899 w 559398"/>
              <a:gd name="connsiteY18" fmla="*/ 485210 h 608615"/>
              <a:gd name="connsiteX19" fmla="*/ 308314 w 559398"/>
              <a:gd name="connsiteY19" fmla="*/ 479244 h 608615"/>
              <a:gd name="connsiteX20" fmla="*/ 413482 w 559398"/>
              <a:gd name="connsiteY20" fmla="*/ 410992 h 608615"/>
              <a:gd name="connsiteX21" fmla="*/ 511241 w 559398"/>
              <a:gd name="connsiteY21" fmla="*/ 356344 h 608615"/>
              <a:gd name="connsiteX22" fmla="*/ 497139 w 559398"/>
              <a:gd name="connsiteY22" fmla="*/ 351809 h 608615"/>
              <a:gd name="connsiteX23" fmla="*/ 502158 w 559398"/>
              <a:gd name="connsiteY23" fmla="*/ 333911 h 608615"/>
              <a:gd name="connsiteX24" fmla="*/ 34866 w 559398"/>
              <a:gd name="connsiteY24" fmla="*/ 310947 h 608615"/>
              <a:gd name="connsiteX25" fmla="*/ 70717 w 559398"/>
              <a:gd name="connsiteY25" fmla="*/ 330998 h 608615"/>
              <a:gd name="connsiteX26" fmla="*/ 160822 w 559398"/>
              <a:gd name="connsiteY26" fmla="*/ 393062 h 608615"/>
              <a:gd name="connsiteX27" fmla="*/ 231329 w 559398"/>
              <a:gd name="connsiteY27" fmla="*/ 447488 h 608615"/>
              <a:gd name="connsiteX28" fmla="*/ 291320 w 559398"/>
              <a:gd name="connsiteY28" fmla="*/ 488068 h 608615"/>
              <a:gd name="connsiteX29" fmla="*/ 293232 w 559398"/>
              <a:gd name="connsiteY29" fmla="*/ 490455 h 608615"/>
              <a:gd name="connsiteX30" fmla="*/ 302075 w 559398"/>
              <a:gd name="connsiteY30" fmla="*/ 496661 h 608615"/>
              <a:gd name="connsiteX31" fmla="*/ 297295 w 559398"/>
              <a:gd name="connsiteY31" fmla="*/ 601454 h 608615"/>
              <a:gd name="connsiteX32" fmla="*/ 292276 w 559398"/>
              <a:gd name="connsiteY32" fmla="*/ 605512 h 608615"/>
              <a:gd name="connsiteX33" fmla="*/ 286300 w 559398"/>
              <a:gd name="connsiteY33" fmla="*/ 608615 h 608615"/>
              <a:gd name="connsiteX34" fmla="*/ 244952 w 559398"/>
              <a:gd name="connsiteY34" fmla="*/ 581880 h 608615"/>
              <a:gd name="connsiteX35" fmla="*/ 146960 w 559398"/>
              <a:gd name="connsiteY35" fmla="*/ 516235 h 608615"/>
              <a:gd name="connsiteX36" fmla="*/ 65697 w 559398"/>
              <a:gd name="connsiteY36" fmla="*/ 464674 h 608615"/>
              <a:gd name="connsiteX37" fmla="*/ 21481 w 559398"/>
              <a:gd name="connsiteY37" fmla="*/ 427436 h 608615"/>
              <a:gd name="connsiteX38" fmla="*/ 17896 w 559398"/>
              <a:gd name="connsiteY38" fmla="*/ 424094 h 608615"/>
              <a:gd name="connsiteX39" fmla="*/ 13355 w 559398"/>
              <a:gd name="connsiteY39" fmla="*/ 361792 h 608615"/>
              <a:gd name="connsiteX40" fmla="*/ 21720 w 559398"/>
              <a:gd name="connsiteY40" fmla="*/ 314050 h 608615"/>
              <a:gd name="connsiteX41" fmla="*/ 32715 w 559398"/>
              <a:gd name="connsiteY41" fmla="*/ 311186 h 608615"/>
              <a:gd name="connsiteX42" fmla="*/ 34866 w 559398"/>
              <a:gd name="connsiteY42" fmla="*/ 310947 h 608615"/>
              <a:gd name="connsiteX43" fmla="*/ 14534 w 559398"/>
              <a:gd name="connsiteY43" fmla="*/ 145339 h 608615"/>
              <a:gd name="connsiteX44" fmla="*/ 158691 w 559398"/>
              <a:gd name="connsiteY44" fmla="*/ 248910 h 608615"/>
              <a:gd name="connsiteX45" fmla="*/ 284917 w 559398"/>
              <a:gd name="connsiteY45" fmla="*/ 335060 h 608615"/>
              <a:gd name="connsiteX46" fmla="*/ 287547 w 559398"/>
              <a:gd name="connsiteY46" fmla="*/ 347469 h 608615"/>
              <a:gd name="connsiteX47" fmla="*/ 283244 w 559398"/>
              <a:gd name="connsiteY47" fmla="*/ 428369 h 608615"/>
              <a:gd name="connsiteX48" fmla="*/ 275594 w 559398"/>
              <a:gd name="connsiteY48" fmla="*/ 432664 h 608615"/>
              <a:gd name="connsiteX49" fmla="*/ 268900 w 559398"/>
              <a:gd name="connsiteY49" fmla="*/ 434096 h 608615"/>
              <a:gd name="connsiteX50" fmla="*/ 127134 w 559398"/>
              <a:gd name="connsiteY50" fmla="*/ 340310 h 608615"/>
              <a:gd name="connsiteX51" fmla="*/ 11187 w 559398"/>
              <a:gd name="connsiteY51" fmla="*/ 259649 h 608615"/>
              <a:gd name="connsiteX52" fmla="*/ 10948 w 559398"/>
              <a:gd name="connsiteY52" fmla="*/ 259410 h 608615"/>
              <a:gd name="connsiteX53" fmla="*/ 3298 w 559398"/>
              <a:gd name="connsiteY53" fmla="*/ 255353 h 608615"/>
              <a:gd name="connsiteX54" fmla="*/ 2581 w 559398"/>
              <a:gd name="connsiteY54" fmla="*/ 217171 h 608615"/>
              <a:gd name="connsiteX55" fmla="*/ 5689 w 559398"/>
              <a:gd name="connsiteY55" fmla="*/ 148919 h 608615"/>
              <a:gd name="connsiteX56" fmla="*/ 6884 w 559398"/>
              <a:gd name="connsiteY56" fmla="*/ 147249 h 608615"/>
              <a:gd name="connsiteX57" fmla="*/ 14534 w 559398"/>
              <a:gd name="connsiteY57" fmla="*/ 145339 h 608615"/>
              <a:gd name="connsiteX58" fmla="*/ 288828 w 559398"/>
              <a:gd name="connsiteY58" fmla="*/ 66171 h 608615"/>
              <a:gd name="connsiteX59" fmla="*/ 249504 w 559398"/>
              <a:gd name="connsiteY59" fmla="*/ 87348 h 608615"/>
              <a:gd name="connsiteX60" fmla="*/ 144821 w 559398"/>
              <a:gd name="connsiteY60" fmla="*/ 145102 h 608615"/>
              <a:gd name="connsiteX61" fmla="*/ 181866 w 559398"/>
              <a:gd name="connsiteY61" fmla="*/ 168252 h 608615"/>
              <a:gd name="connsiteX62" fmla="*/ 264800 w 559398"/>
              <a:gd name="connsiteY62" fmla="*/ 112168 h 608615"/>
              <a:gd name="connsiteX63" fmla="*/ 313318 w 559398"/>
              <a:gd name="connsiteY63" fmla="*/ 83768 h 608615"/>
              <a:gd name="connsiteX64" fmla="*/ 302563 w 559398"/>
              <a:gd name="connsiteY64" fmla="*/ 71835 h 608615"/>
              <a:gd name="connsiteX65" fmla="*/ 288828 w 559398"/>
              <a:gd name="connsiteY65" fmla="*/ 66171 h 608615"/>
              <a:gd name="connsiteX66" fmla="*/ 281052 w 559398"/>
              <a:gd name="connsiteY66" fmla="*/ 0 h 608615"/>
              <a:gd name="connsiteX67" fmla="*/ 388126 w 559398"/>
              <a:gd name="connsiteY67" fmla="*/ 72551 h 608615"/>
              <a:gd name="connsiteX68" fmla="*/ 532961 w 559398"/>
              <a:gd name="connsiteY68" fmla="*/ 176844 h 608615"/>
              <a:gd name="connsiteX69" fmla="*/ 537024 w 559398"/>
              <a:gd name="connsiteY69" fmla="*/ 186867 h 608615"/>
              <a:gd name="connsiteX70" fmla="*/ 534873 w 559398"/>
              <a:gd name="connsiteY70" fmla="*/ 200471 h 608615"/>
              <a:gd name="connsiteX71" fmla="*/ 512407 w 559398"/>
              <a:gd name="connsiteY71" fmla="*/ 215029 h 608615"/>
              <a:gd name="connsiteX72" fmla="*/ 500457 w 559398"/>
              <a:gd name="connsiteY72" fmla="*/ 247963 h 608615"/>
              <a:gd name="connsiteX73" fmla="*/ 521011 w 559398"/>
              <a:gd name="connsiteY73" fmla="*/ 287580 h 608615"/>
              <a:gd name="connsiteX74" fmla="*/ 521489 w 559398"/>
              <a:gd name="connsiteY74" fmla="*/ 288296 h 608615"/>
              <a:gd name="connsiteX75" fmla="*/ 532005 w 559398"/>
              <a:gd name="connsiteY75" fmla="*/ 288773 h 608615"/>
              <a:gd name="connsiteX76" fmla="*/ 535351 w 559398"/>
              <a:gd name="connsiteY76" fmla="*/ 297126 h 608615"/>
              <a:gd name="connsiteX77" fmla="*/ 510734 w 559398"/>
              <a:gd name="connsiteY77" fmla="*/ 316457 h 608615"/>
              <a:gd name="connsiteX78" fmla="*/ 456002 w 559398"/>
              <a:gd name="connsiteY78" fmla="*/ 349153 h 608615"/>
              <a:gd name="connsiteX79" fmla="*/ 395057 w 559398"/>
              <a:gd name="connsiteY79" fmla="*/ 383042 h 608615"/>
              <a:gd name="connsiteX80" fmla="*/ 302563 w 559398"/>
              <a:gd name="connsiteY80" fmla="*/ 429341 h 608615"/>
              <a:gd name="connsiteX81" fmla="*/ 298022 w 559398"/>
              <a:gd name="connsiteY81" fmla="*/ 421227 h 608615"/>
              <a:gd name="connsiteX82" fmla="*/ 394340 w 559398"/>
              <a:gd name="connsiteY82" fmla="*/ 361325 h 608615"/>
              <a:gd name="connsiteX83" fmla="*/ 451222 w 559398"/>
              <a:gd name="connsiteY83" fmla="*/ 329583 h 608615"/>
              <a:gd name="connsiteX84" fmla="*/ 508822 w 559398"/>
              <a:gd name="connsiteY84" fmla="*/ 295217 h 608615"/>
              <a:gd name="connsiteX85" fmla="*/ 511929 w 559398"/>
              <a:gd name="connsiteY85" fmla="*/ 293308 h 608615"/>
              <a:gd name="connsiteX86" fmla="*/ 487311 w 559398"/>
              <a:gd name="connsiteY86" fmla="*/ 244383 h 608615"/>
              <a:gd name="connsiteX87" fmla="*/ 489462 w 559398"/>
              <a:gd name="connsiteY87" fmla="*/ 228871 h 608615"/>
              <a:gd name="connsiteX88" fmla="*/ 413460 w 559398"/>
              <a:gd name="connsiteY88" fmla="*/ 268965 h 608615"/>
              <a:gd name="connsiteX89" fmla="*/ 352514 w 559398"/>
              <a:gd name="connsiteY89" fmla="*/ 301422 h 608615"/>
              <a:gd name="connsiteX90" fmla="*/ 309016 w 559398"/>
              <a:gd name="connsiteY90" fmla="*/ 322424 h 608615"/>
              <a:gd name="connsiteX91" fmla="*/ 298739 w 559398"/>
              <a:gd name="connsiteY91" fmla="*/ 323856 h 608615"/>
              <a:gd name="connsiteX92" fmla="*/ 150079 w 559398"/>
              <a:gd name="connsiteY92" fmla="*/ 220518 h 608615"/>
              <a:gd name="connsiteX93" fmla="*/ 38465 w 559398"/>
              <a:gd name="connsiteY93" fmla="*/ 134840 h 608615"/>
              <a:gd name="connsiteX94" fmla="*/ 37509 w 559398"/>
              <a:gd name="connsiteY94" fmla="*/ 132692 h 608615"/>
              <a:gd name="connsiteX95" fmla="*/ 36314 w 559398"/>
              <a:gd name="connsiteY95" fmla="*/ 119328 h 608615"/>
              <a:gd name="connsiteX96" fmla="*/ 174935 w 559398"/>
              <a:gd name="connsiteY96" fmla="*/ 40094 h 608615"/>
              <a:gd name="connsiteX97" fmla="*/ 277706 w 559398"/>
              <a:gd name="connsiteY97" fmla="*/ 954 h 608615"/>
              <a:gd name="connsiteX98" fmla="*/ 281052 w 559398"/>
              <a:gd name="connsiteY98" fmla="*/ 0 h 60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59398" h="608615">
                <a:moveTo>
                  <a:pt x="502158" y="333911"/>
                </a:moveTo>
                <a:cubicBezTo>
                  <a:pt x="514109" y="337968"/>
                  <a:pt x="526299" y="341071"/>
                  <a:pt x="538489" y="345127"/>
                </a:cubicBezTo>
                <a:cubicBezTo>
                  <a:pt x="545421" y="347752"/>
                  <a:pt x="548528" y="358491"/>
                  <a:pt x="540640" y="362310"/>
                </a:cubicBezTo>
                <a:cubicBezTo>
                  <a:pt x="536099" y="364696"/>
                  <a:pt x="531797" y="366844"/>
                  <a:pt x="527255" y="369230"/>
                </a:cubicBezTo>
                <a:cubicBezTo>
                  <a:pt x="530123" y="368276"/>
                  <a:pt x="533470" y="371617"/>
                  <a:pt x="532275" y="374480"/>
                </a:cubicBezTo>
                <a:cubicBezTo>
                  <a:pt x="526538" y="388322"/>
                  <a:pt x="518173" y="397390"/>
                  <a:pt x="522714" y="413856"/>
                </a:cubicBezTo>
                <a:cubicBezTo>
                  <a:pt x="526299" y="426981"/>
                  <a:pt x="533231" y="436050"/>
                  <a:pt x="544704" y="442493"/>
                </a:cubicBezTo>
                <a:cubicBezTo>
                  <a:pt x="544943" y="442255"/>
                  <a:pt x="545182" y="442016"/>
                  <a:pt x="545421" y="441777"/>
                </a:cubicBezTo>
                <a:cubicBezTo>
                  <a:pt x="549484" y="437720"/>
                  <a:pt x="557611" y="439391"/>
                  <a:pt x="559045" y="445357"/>
                </a:cubicBezTo>
                <a:cubicBezTo>
                  <a:pt x="563108" y="464687"/>
                  <a:pt x="531080" y="479244"/>
                  <a:pt x="517933" y="486403"/>
                </a:cubicBezTo>
                <a:cubicBezTo>
                  <a:pt x="490446" y="500960"/>
                  <a:pt x="461764" y="512654"/>
                  <a:pt x="433321" y="525779"/>
                </a:cubicBezTo>
                <a:cubicBezTo>
                  <a:pt x="410375" y="536279"/>
                  <a:pt x="390059" y="550836"/>
                  <a:pt x="368547" y="563962"/>
                </a:cubicBezTo>
                <a:cubicBezTo>
                  <a:pt x="359703" y="569450"/>
                  <a:pt x="327914" y="595701"/>
                  <a:pt x="316919" y="584962"/>
                </a:cubicBezTo>
                <a:cubicBezTo>
                  <a:pt x="307119" y="575416"/>
                  <a:pt x="399141" y="521483"/>
                  <a:pt x="410853" y="515517"/>
                </a:cubicBezTo>
                <a:cubicBezTo>
                  <a:pt x="453159" y="493562"/>
                  <a:pt x="500724" y="480199"/>
                  <a:pt x="537055" y="449414"/>
                </a:cubicBezTo>
                <a:cubicBezTo>
                  <a:pt x="522236" y="443925"/>
                  <a:pt x="513153" y="429368"/>
                  <a:pt x="510285" y="413856"/>
                </a:cubicBezTo>
                <a:cubicBezTo>
                  <a:pt x="508134" y="400254"/>
                  <a:pt x="511241" y="378776"/>
                  <a:pt x="524148" y="370901"/>
                </a:cubicBezTo>
                <a:cubicBezTo>
                  <a:pt x="489729" y="388560"/>
                  <a:pt x="456267" y="407651"/>
                  <a:pt x="423043" y="427459"/>
                </a:cubicBezTo>
                <a:cubicBezTo>
                  <a:pt x="387190" y="448698"/>
                  <a:pt x="352055" y="473039"/>
                  <a:pt x="311899" y="485210"/>
                </a:cubicBezTo>
                <a:cubicBezTo>
                  <a:pt x="308553" y="486165"/>
                  <a:pt x="305685" y="481630"/>
                  <a:pt x="308314" y="479244"/>
                </a:cubicBezTo>
                <a:cubicBezTo>
                  <a:pt x="339865" y="451800"/>
                  <a:pt x="377630" y="432232"/>
                  <a:pt x="413482" y="410992"/>
                </a:cubicBezTo>
                <a:cubicBezTo>
                  <a:pt x="445511" y="391901"/>
                  <a:pt x="478017" y="373287"/>
                  <a:pt x="511241" y="356344"/>
                </a:cubicBezTo>
                <a:cubicBezTo>
                  <a:pt x="506461" y="354912"/>
                  <a:pt x="501919" y="353480"/>
                  <a:pt x="497139" y="351809"/>
                </a:cubicBezTo>
                <a:cubicBezTo>
                  <a:pt x="486144" y="347752"/>
                  <a:pt x="490685" y="330093"/>
                  <a:pt x="502158" y="333911"/>
                </a:cubicBezTo>
                <a:close/>
                <a:moveTo>
                  <a:pt x="34866" y="310947"/>
                </a:moveTo>
                <a:cubicBezTo>
                  <a:pt x="47294" y="311186"/>
                  <a:pt x="61634" y="323121"/>
                  <a:pt x="70717" y="330998"/>
                </a:cubicBezTo>
                <a:cubicBezTo>
                  <a:pt x="98202" y="354630"/>
                  <a:pt x="132141" y="370862"/>
                  <a:pt x="160822" y="393062"/>
                </a:cubicBezTo>
                <a:cubicBezTo>
                  <a:pt x="184484" y="410965"/>
                  <a:pt x="207428" y="429823"/>
                  <a:pt x="231329" y="447488"/>
                </a:cubicBezTo>
                <a:cubicBezTo>
                  <a:pt x="250449" y="461810"/>
                  <a:pt x="272916" y="473029"/>
                  <a:pt x="291320" y="488068"/>
                </a:cubicBezTo>
                <a:cubicBezTo>
                  <a:pt x="292276" y="488784"/>
                  <a:pt x="292754" y="489500"/>
                  <a:pt x="293232" y="490455"/>
                </a:cubicBezTo>
                <a:cubicBezTo>
                  <a:pt x="297056" y="489977"/>
                  <a:pt x="300880" y="491648"/>
                  <a:pt x="302075" y="496661"/>
                </a:cubicBezTo>
                <a:cubicBezTo>
                  <a:pt x="310201" y="529364"/>
                  <a:pt x="306138" y="568990"/>
                  <a:pt x="297295" y="601454"/>
                </a:cubicBezTo>
                <a:cubicBezTo>
                  <a:pt x="296578" y="604318"/>
                  <a:pt x="294427" y="605512"/>
                  <a:pt x="292276" y="605512"/>
                </a:cubicBezTo>
                <a:cubicBezTo>
                  <a:pt x="290841" y="607421"/>
                  <a:pt x="288690" y="608615"/>
                  <a:pt x="286300" y="608615"/>
                </a:cubicBezTo>
                <a:cubicBezTo>
                  <a:pt x="272438" y="608376"/>
                  <a:pt x="255947" y="588802"/>
                  <a:pt x="244952" y="581880"/>
                </a:cubicBezTo>
                <a:cubicBezTo>
                  <a:pt x="211491" y="560635"/>
                  <a:pt x="179225" y="538912"/>
                  <a:pt x="146960" y="516235"/>
                </a:cubicBezTo>
                <a:cubicBezTo>
                  <a:pt x="120430" y="497855"/>
                  <a:pt x="92705" y="482339"/>
                  <a:pt x="65697" y="464674"/>
                </a:cubicBezTo>
                <a:cubicBezTo>
                  <a:pt x="50879" y="454887"/>
                  <a:pt x="31042" y="443668"/>
                  <a:pt x="21481" y="427436"/>
                </a:cubicBezTo>
                <a:cubicBezTo>
                  <a:pt x="19808" y="426959"/>
                  <a:pt x="18613" y="425765"/>
                  <a:pt x="17896" y="424094"/>
                </a:cubicBezTo>
                <a:cubicBezTo>
                  <a:pt x="11921" y="404520"/>
                  <a:pt x="12399" y="382320"/>
                  <a:pt x="13355" y="361792"/>
                </a:cubicBezTo>
                <a:cubicBezTo>
                  <a:pt x="14311" y="346276"/>
                  <a:pt x="14311" y="327895"/>
                  <a:pt x="21720" y="314050"/>
                </a:cubicBezTo>
                <a:cubicBezTo>
                  <a:pt x="24110" y="309753"/>
                  <a:pt x="29129" y="309276"/>
                  <a:pt x="32715" y="311186"/>
                </a:cubicBezTo>
                <a:cubicBezTo>
                  <a:pt x="33432" y="310947"/>
                  <a:pt x="33910" y="310708"/>
                  <a:pt x="34866" y="310947"/>
                </a:cubicBezTo>
                <a:close/>
                <a:moveTo>
                  <a:pt x="14534" y="145339"/>
                </a:moveTo>
                <a:cubicBezTo>
                  <a:pt x="62586" y="179942"/>
                  <a:pt x="111117" y="213830"/>
                  <a:pt x="158691" y="248910"/>
                </a:cubicBezTo>
                <a:cubicBezTo>
                  <a:pt x="199571" y="278979"/>
                  <a:pt x="238061" y="314298"/>
                  <a:pt x="284917" y="335060"/>
                </a:cubicBezTo>
                <a:cubicBezTo>
                  <a:pt x="290655" y="337685"/>
                  <a:pt x="290655" y="343412"/>
                  <a:pt x="287547" y="347469"/>
                </a:cubicBezTo>
                <a:cubicBezTo>
                  <a:pt x="287786" y="374197"/>
                  <a:pt x="286830" y="401879"/>
                  <a:pt x="283244" y="428369"/>
                </a:cubicBezTo>
                <a:cubicBezTo>
                  <a:pt x="282527" y="432903"/>
                  <a:pt x="278941" y="433857"/>
                  <a:pt x="275594" y="432664"/>
                </a:cubicBezTo>
                <a:cubicBezTo>
                  <a:pt x="273920" y="434096"/>
                  <a:pt x="271530" y="434812"/>
                  <a:pt x="268900" y="434096"/>
                </a:cubicBezTo>
                <a:cubicBezTo>
                  <a:pt x="214632" y="418823"/>
                  <a:pt x="171839" y="372049"/>
                  <a:pt x="127134" y="340310"/>
                </a:cubicBezTo>
                <a:cubicBezTo>
                  <a:pt x="89362" y="313582"/>
                  <a:pt x="44178" y="292343"/>
                  <a:pt x="11187" y="259649"/>
                </a:cubicBezTo>
                <a:cubicBezTo>
                  <a:pt x="11187" y="259410"/>
                  <a:pt x="10948" y="259410"/>
                  <a:pt x="10948" y="259410"/>
                </a:cubicBezTo>
                <a:cubicBezTo>
                  <a:pt x="7840" y="259410"/>
                  <a:pt x="4733" y="258217"/>
                  <a:pt x="3298" y="255353"/>
                </a:cubicBezTo>
                <a:cubicBezTo>
                  <a:pt x="-3635" y="243899"/>
                  <a:pt x="2581" y="229580"/>
                  <a:pt x="2581" y="217171"/>
                </a:cubicBezTo>
                <a:cubicBezTo>
                  <a:pt x="2103" y="197363"/>
                  <a:pt x="-4591" y="166817"/>
                  <a:pt x="5689" y="148919"/>
                </a:cubicBezTo>
                <a:cubicBezTo>
                  <a:pt x="5928" y="148203"/>
                  <a:pt x="6406" y="147726"/>
                  <a:pt x="6884" y="147249"/>
                </a:cubicBezTo>
                <a:cubicBezTo>
                  <a:pt x="8319" y="144623"/>
                  <a:pt x="11426" y="142953"/>
                  <a:pt x="14534" y="145339"/>
                </a:cubicBezTo>
                <a:close/>
                <a:moveTo>
                  <a:pt x="288828" y="66171"/>
                </a:moveTo>
                <a:cubicBezTo>
                  <a:pt x="274913" y="65914"/>
                  <a:pt x="260797" y="79652"/>
                  <a:pt x="249504" y="87348"/>
                </a:cubicBezTo>
                <a:cubicBezTo>
                  <a:pt x="216044" y="109543"/>
                  <a:pt x="176847" y="120760"/>
                  <a:pt x="144821" y="145102"/>
                </a:cubicBezTo>
                <a:cubicBezTo>
                  <a:pt x="157966" y="151069"/>
                  <a:pt x="169438" y="160138"/>
                  <a:pt x="181866" y="168252"/>
                </a:cubicBezTo>
                <a:cubicBezTo>
                  <a:pt x="205767" y="146296"/>
                  <a:pt x="238032" y="128874"/>
                  <a:pt x="264800" y="112168"/>
                </a:cubicBezTo>
                <a:cubicBezTo>
                  <a:pt x="272926" y="107156"/>
                  <a:pt x="295154" y="89734"/>
                  <a:pt x="313318" y="83768"/>
                </a:cubicBezTo>
                <a:cubicBezTo>
                  <a:pt x="309733" y="79472"/>
                  <a:pt x="306148" y="75176"/>
                  <a:pt x="302563" y="71835"/>
                </a:cubicBezTo>
                <a:cubicBezTo>
                  <a:pt x="298082" y="67897"/>
                  <a:pt x="293466" y="66257"/>
                  <a:pt x="288828" y="66171"/>
                </a:cubicBezTo>
                <a:close/>
                <a:moveTo>
                  <a:pt x="281052" y="0"/>
                </a:moveTo>
                <a:cubicBezTo>
                  <a:pt x="321683" y="3102"/>
                  <a:pt x="358489" y="47970"/>
                  <a:pt x="388126" y="72551"/>
                </a:cubicBezTo>
                <a:cubicBezTo>
                  <a:pt x="434492" y="110975"/>
                  <a:pt x="477034" y="152739"/>
                  <a:pt x="532961" y="176844"/>
                </a:cubicBezTo>
                <a:cubicBezTo>
                  <a:pt x="537024" y="178753"/>
                  <a:pt x="537980" y="182810"/>
                  <a:pt x="537024" y="186867"/>
                </a:cubicBezTo>
                <a:cubicBezTo>
                  <a:pt x="539653" y="190686"/>
                  <a:pt x="539892" y="196891"/>
                  <a:pt x="534873" y="200471"/>
                </a:cubicBezTo>
                <a:cubicBezTo>
                  <a:pt x="527464" y="205482"/>
                  <a:pt x="520055" y="210255"/>
                  <a:pt x="512407" y="215029"/>
                </a:cubicBezTo>
                <a:cubicBezTo>
                  <a:pt x="503325" y="223620"/>
                  <a:pt x="499262" y="233644"/>
                  <a:pt x="500457" y="247963"/>
                </a:cubicBezTo>
                <a:cubicBezTo>
                  <a:pt x="501413" y="263237"/>
                  <a:pt x="506671" y="279466"/>
                  <a:pt x="521011" y="287580"/>
                </a:cubicBezTo>
                <a:cubicBezTo>
                  <a:pt x="521250" y="287819"/>
                  <a:pt x="521250" y="288057"/>
                  <a:pt x="521489" y="288296"/>
                </a:cubicBezTo>
                <a:cubicBezTo>
                  <a:pt x="525074" y="287103"/>
                  <a:pt x="528659" y="286864"/>
                  <a:pt x="532005" y="288773"/>
                </a:cubicBezTo>
                <a:cubicBezTo>
                  <a:pt x="534634" y="290682"/>
                  <a:pt x="536307" y="293785"/>
                  <a:pt x="535351" y="297126"/>
                </a:cubicBezTo>
                <a:cubicBezTo>
                  <a:pt x="532483" y="306911"/>
                  <a:pt x="518621" y="311684"/>
                  <a:pt x="510734" y="316457"/>
                </a:cubicBezTo>
                <a:cubicBezTo>
                  <a:pt x="492331" y="327435"/>
                  <a:pt x="474166" y="338414"/>
                  <a:pt x="456002" y="349153"/>
                </a:cubicBezTo>
                <a:cubicBezTo>
                  <a:pt x="435926" y="361086"/>
                  <a:pt x="415372" y="371825"/>
                  <a:pt x="395057" y="383042"/>
                </a:cubicBezTo>
                <a:cubicBezTo>
                  <a:pt x="365898" y="399271"/>
                  <a:pt x="335545" y="422182"/>
                  <a:pt x="302563" y="429341"/>
                </a:cubicBezTo>
                <a:cubicBezTo>
                  <a:pt x="298022" y="430296"/>
                  <a:pt x="294437" y="424807"/>
                  <a:pt x="298022" y="421227"/>
                </a:cubicBezTo>
                <a:cubicBezTo>
                  <a:pt x="323356" y="394975"/>
                  <a:pt x="362552" y="378508"/>
                  <a:pt x="394340" y="361325"/>
                </a:cubicBezTo>
                <a:cubicBezTo>
                  <a:pt x="413460" y="351062"/>
                  <a:pt x="432580" y="340561"/>
                  <a:pt x="451222" y="329583"/>
                </a:cubicBezTo>
                <a:cubicBezTo>
                  <a:pt x="470342" y="318128"/>
                  <a:pt x="489702" y="306672"/>
                  <a:pt x="508822" y="295217"/>
                </a:cubicBezTo>
                <a:cubicBezTo>
                  <a:pt x="509778" y="294501"/>
                  <a:pt x="510973" y="294024"/>
                  <a:pt x="511929" y="293308"/>
                </a:cubicBezTo>
                <a:cubicBezTo>
                  <a:pt x="494960" y="284477"/>
                  <a:pt x="486833" y="262998"/>
                  <a:pt x="487311" y="244383"/>
                </a:cubicBezTo>
                <a:cubicBezTo>
                  <a:pt x="487550" y="239610"/>
                  <a:pt x="488028" y="234121"/>
                  <a:pt x="489462" y="228871"/>
                </a:cubicBezTo>
                <a:cubicBezTo>
                  <a:pt x="464606" y="242951"/>
                  <a:pt x="439033" y="255839"/>
                  <a:pt x="413460" y="268965"/>
                </a:cubicBezTo>
                <a:cubicBezTo>
                  <a:pt x="392906" y="279466"/>
                  <a:pt x="372351" y="289728"/>
                  <a:pt x="352514" y="301422"/>
                </a:cubicBezTo>
                <a:cubicBezTo>
                  <a:pt x="338891" y="309059"/>
                  <a:pt x="325029" y="322424"/>
                  <a:pt x="309016" y="322424"/>
                </a:cubicBezTo>
                <a:cubicBezTo>
                  <a:pt x="306626" y="324810"/>
                  <a:pt x="302802" y="326003"/>
                  <a:pt x="298739" y="323856"/>
                </a:cubicBezTo>
                <a:cubicBezTo>
                  <a:pt x="244485" y="294978"/>
                  <a:pt x="200031" y="255600"/>
                  <a:pt x="150079" y="220518"/>
                </a:cubicBezTo>
                <a:cubicBezTo>
                  <a:pt x="113512" y="194743"/>
                  <a:pt x="63799" y="173025"/>
                  <a:pt x="38465" y="134840"/>
                </a:cubicBezTo>
                <a:cubicBezTo>
                  <a:pt x="37987" y="134124"/>
                  <a:pt x="37748" y="133408"/>
                  <a:pt x="37509" y="132692"/>
                </a:cubicBezTo>
                <a:cubicBezTo>
                  <a:pt x="32490" y="130544"/>
                  <a:pt x="30339" y="122430"/>
                  <a:pt x="36314" y="119328"/>
                </a:cubicBezTo>
                <a:cubicBezTo>
                  <a:pt x="83398" y="94269"/>
                  <a:pt x="127852" y="65153"/>
                  <a:pt x="174935" y="40094"/>
                </a:cubicBezTo>
                <a:cubicBezTo>
                  <a:pt x="201465" y="26013"/>
                  <a:pt x="244963" y="-5728"/>
                  <a:pt x="277706" y="954"/>
                </a:cubicBezTo>
                <a:cubicBezTo>
                  <a:pt x="278901" y="238"/>
                  <a:pt x="280096" y="0"/>
                  <a:pt x="281052" y="0"/>
                </a:cubicBezTo>
                <a:close/>
              </a:path>
            </a:pathLst>
          </a:custGeom>
          <a:solidFill>
            <a:srgbClr val="C00000"/>
          </a:solidFill>
          <a:ln>
            <a:noFill/>
          </a:ln>
        </p:spPr>
      </p:sp>
      <p:sp>
        <p:nvSpPr>
          <p:cNvPr id="3" name="文本框 2"/>
          <p:cNvSpPr txBox="1"/>
          <p:nvPr/>
        </p:nvSpPr>
        <p:spPr>
          <a:xfrm>
            <a:off x="5451921" y="2842122"/>
            <a:ext cx="4780499" cy="1015663"/>
          </a:xfrm>
          <a:prstGeom prst="rect">
            <a:avLst/>
          </a:prstGeom>
          <a:noFill/>
        </p:spPr>
        <p:txBody>
          <a:bodyPr wrap="square" rtlCol="0">
            <a:spAutoFit/>
          </a:bodyPr>
          <a:lstStyle/>
          <a:p>
            <a:r>
              <a:rPr lang="en-US" altLang="zh-CN" sz="6000" dirty="0">
                <a:solidFill>
                  <a:prstClr val="white"/>
                </a:solidFill>
                <a:latin typeface="方正姚体" panose="02010601030101010101" pitchFamily="2" charset="-122"/>
                <a:ea typeface="方正姚体" panose="02010601030101010101" pitchFamily="2" charset="-122"/>
                <a:cs typeface="Times New Roman" panose="02020603050405020304" charset="0"/>
              </a:rPr>
              <a:t>TDR </a:t>
            </a:r>
            <a:r>
              <a:rPr lang="en-US" altLang="zh-CN" sz="6000" dirty="0" smtClean="0">
                <a:solidFill>
                  <a:prstClr val="white"/>
                </a:solidFill>
                <a:latin typeface="方正姚体" panose="02010601030101010101" pitchFamily="2" charset="-122"/>
                <a:ea typeface="方正姚体" panose="02010601030101010101" pitchFamily="2" charset="-122"/>
                <a:cs typeface="Times New Roman" panose="02020603050405020304" charset="0"/>
              </a:rPr>
              <a:t> Overview</a:t>
            </a:r>
            <a:endParaRPr lang="zh-CN" altLang="en-US" sz="6000" dirty="0">
              <a:solidFill>
                <a:prstClr val="white"/>
              </a:solidFill>
              <a:latin typeface="Times New Roman" panose="02020603050405020304" charset="0"/>
              <a:ea typeface="方正姚体" panose="02010601030101010101" pitchFamily="2" charset="-122"/>
              <a:cs typeface="Times New Roman" panose="02020603050405020304" charset="0"/>
            </a:endParaRPr>
          </a:p>
        </p:txBody>
      </p:sp>
    </p:spTree>
  </p:cSld>
  <p:clrMapOvr>
    <a:masterClrMapping/>
  </p:clrMapOvr>
  <p:transition spd="slow" advClick="0" advTm="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01625" y="1017905"/>
            <a:ext cx="10621645" cy="521970"/>
          </a:xfrm>
          <a:prstGeom prst="rect">
            <a:avLst/>
          </a:prstGeom>
          <a:noFill/>
        </p:spPr>
        <p:txBody>
          <a:bodyPr wrap="square" rtlCol="0">
            <a:spAutoFit/>
          </a:bodyPr>
          <a:p>
            <a:pPr indent="0">
              <a:buFont typeface="+mj-ea"/>
              <a:buNone/>
            </a:pPr>
            <a:r>
              <a:rPr lang="en-US" altLang="zh-CN" sz="2800" b="1">
                <a:latin typeface="Times New Roman" panose="02020603050405020304" charset="0"/>
                <a:cs typeface="Times New Roman" panose="02020603050405020304" charset="0"/>
              </a:rPr>
              <a:t>The Derivation of  Telegraph Equation - Maxwell </a:t>
            </a:r>
            <a:r>
              <a:rPr lang="en-US" altLang="zh-CN" sz="2800" b="1">
                <a:latin typeface="Times New Roman" panose="02020603050405020304" charset="0"/>
                <a:cs typeface="Times New Roman" panose="02020603050405020304" charset="0"/>
                <a:sym typeface="+mn-ea"/>
              </a:rPr>
              <a:t>Equations</a:t>
            </a:r>
            <a:endParaRPr lang="en-US" altLang="zh-CN" sz="2800" b="1">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508635" y="2468245"/>
            <a:ext cx="3260725" cy="2834640"/>
          </a:xfrm>
          <a:prstGeom prst="rect">
            <a:avLst/>
          </a:prstGeom>
        </p:spPr>
      </p:pic>
      <p:sp>
        <p:nvSpPr>
          <p:cNvPr id="7" name="文本框 6"/>
          <p:cNvSpPr txBox="1"/>
          <p:nvPr/>
        </p:nvSpPr>
        <p:spPr>
          <a:xfrm>
            <a:off x="440690" y="1723390"/>
            <a:ext cx="4718685" cy="460375"/>
          </a:xfrm>
          <a:prstGeom prst="rect">
            <a:avLst/>
          </a:prstGeom>
          <a:noFill/>
        </p:spPr>
        <p:txBody>
          <a:bodyPr wrap="none" rtlCol="0" anchor="t">
            <a:spAutoFit/>
          </a:bodyPr>
          <a:p>
            <a:pPr indent="0" algn="l">
              <a:buFont typeface="+mj-ea"/>
              <a:buNone/>
            </a:pPr>
            <a:r>
              <a:rPr lang="en-US" altLang="zh-CN" sz="2400">
                <a:latin typeface="Times New Roman" panose="02020603050405020304" charset="0"/>
                <a:cs typeface="Times New Roman" panose="02020603050405020304" charset="0"/>
                <a:sym typeface="+mn-ea"/>
              </a:rPr>
              <a:t>Maxwell </a:t>
            </a:r>
            <a:r>
              <a:rPr lang="en-US" altLang="zh-CN" sz="2400">
                <a:latin typeface="Times New Roman" panose="02020603050405020304" charset="0"/>
                <a:cs typeface="Times New Roman" panose="02020603050405020304" charset="0"/>
                <a:sym typeface="+mn-ea"/>
              </a:rPr>
              <a:t>Equations in Integral Form:</a:t>
            </a:r>
            <a:endParaRPr lang="en-US" altLang="zh-CN" sz="2400">
              <a:latin typeface="Times New Roman" panose="02020603050405020304" charset="0"/>
              <a:cs typeface="Times New Roman" panose="02020603050405020304" charset="0"/>
              <a:sym typeface="+mn-ea"/>
            </a:endParaRPr>
          </a:p>
        </p:txBody>
      </p:sp>
    </p:spTree>
  </p:cSld>
  <p:clrMapOvr>
    <a:masterClrMapping/>
  </p:clrMapOvr>
  <p:transition spd="slow" advClick="0" advTm="0">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8" name="对象 7"/>
          <p:cNvGraphicFramePr/>
          <p:nvPr/>
        </p:nvGraphicFramePr>
        <p:xfrm>
          <a:off x="220345" y="1158240"/>
          <a:ext cx="4092575" cy="2219325"/>
        </p:xfrm>
        <a:graphic>
          <a:graphicData uri="http://schemas.openxmlformats.org/presentationml/2006/ole">
            <mc:AlternateContent xmlns:mc="http://schemas.openxmlformats.org/markup-compatibility/2006">
              <mc:Choice xmlns:v="urn:schemas-microsoft-com:vml" Requires="v">
                <p:oleObj spid="_x0000_s9" name="" r:id="rId1" imgW="1513205" imgH="843280" progId="Visio.Drawing.15">
                  <p:embed/>
                </p:oleObj>
              </mc:Choice>
              <mc:Fallback>
                <p:oleObj name="" r:id="rId1" imgW="1513205" imgH="843280" progId="Visio.Drawing.15">
                  <p:embed/>
                  <p:pic>
                    <p:nvPicPr>
                      <p:cNvPr id="0" name="图片 8"/>
                      <p:cNvPicPr/>
                      <p:nvPr/>
                    </p:nvPicPr>
                    <p:blipFill>
                      <a:blip r:embed="rId2"/>
                      <a:stretch>
                        <a:fillRect/>
                      </a:stretch>
                    </p:blipFill>
                    <p:spPr>
                      <a:xfrm>
                        <a:off x="220345" y="1158240"/>
                        <a:ext cx="4092575" cy="2219325"/>
                      </a:xfrm>
                      <a:prstGeom prst="rect">
                        <a:avLst/>
                      </a:prstGeom>
                    </p:spPr>
                  </p:pic>
                </p:oleObj>
              </mc:Fallback>
            </mc:AlternateContent>
          </a:graphicData>
        </a:graphic>
      </p:graphicFrame>
      <p:sp>
        <p:nvSpPr>
          <p:cNvPr id="13" name="文本框 12"/>
          <p:cNvSpPr txBox="1"/>
          <p:nvPr/>
        </p:nvSpPr>
        <p:spPr>
          <a:xfrm>
            <a:off x="4745990" y="1158240"/>
            <a:ext cx="5741035" cy="398780"/>
          </a:xfrm>
          <a:prstGeom prst="rect">
            <a:avLst/>
          </a:prstGeom>
          <a:noFill/>
        </p:spPr>
        <p:txBody>
          <a:bodyPr wrap="square" rtlCol="0">
            <a:spAutoFit/>
          </a:bodyPr>
          <a:p>
            <a:r>
              <a:rPr lang="en-US" altLang="zh-CN" sz="2000"/>
              <a:t>Use Faraday's law</a:t>
            </a:r>
            <a:endParaRPr lang="en-US" altLang="zh-CN" sz="2000"/>
          </a:p>
        </p:txBody>
      </p:sp>
      <p:graphicFrame>
        <p:nvGraphicFramePr>
          <p:cNvPr id="14" name="对象 13">
            <a:hlinkClick r:id="" action="ppaction://ole?verb="/>
          </p:cNvPr>
          <p:cNvGraphicFramePr>
            <a:graphicFrameLocks noChangeAspect="1"/>
          </p:cNvGraphicFramePr>
          <p:nvPr/>
        </p:nvGraphicFramePr>
        <p:xfrm>
          <a:off x="4229100" y="1635760"/>
          <a:ext cx="7760335" cy="1021080"/>
        </p:xfrm>
        <a:graphic>
          <a:graphicData uri="http://schemas.openxmlformats.org/presentationml/2006/ole">
            <mc:AlternateContent xmlns:mc="http://schemas.openxmlformats.org/markup-compatibility/2006">
              <mc:Choice xmlns:v="urn:schemas-microsoft-com:vml" Requires="v">
                <p:oleObj spid="_x0000_s4099" name="" r:id="rId3" imgW="3377565" imgH="444500" progId="Equation.KSEE3">
                  <p:embed/>
                </p:oleObj>
              </mc:Choice>
              <mc:Fallback>
                <p:oleObj name="" r:id="rId3" imgW="3377565" imgH="444500" progId="Equation.KSEE3">
                  <p:embed/>
                  <p:pic>
                    <p:nvPicPr>
                      <p:cNvPr id="0" name="图片 4098"/>
                      <p:cNvPicPr/>
                      <p:nvPr/>
                    </p:nvPicPr>
                    <p:blipFill>
                      <a:blip r:embed="rId4"/>
                      <a:stretch>
                        <a:fillRect/>
                      </a:stretch>
                    </p:blipFill>
                    <p:spPr>
                      <a:xfrm>
                        <a:off x="4229100" y="1635760"/>
                        <a:ext cx="7760335" cy="102108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635318" y="4050665"/>
          <a:ext cx="1935480" cy="595630"/>
        </p:xfrm>
        <a:graphic>
          <a:graphicData uri="http://schemas.openxmlformats.org/presentationml/2006/ole">
            <mc:AlternateContent xmlns:mc="http://schemas.openxmlformats.org/markup-compatibility/2006">
              <mc:Choice xmlns:v="urn:schemas-microsoft-com:vml" Requires="v">
                <p:oleObj spid="_x0000_s4100" name="" r:id="rId5" imgW="1155700" imgH="355600" progId="Equation.KSEE3">
                  <p:embed/>
                </p:oleObj>
              </mc:Choice>
              <mc:Fallback>
                <p:oleObj name="" r:id="rId5" imgW="1155700" imgH="355600" progId="Equation.KSEE3">
                  <p:embed/>
                  <p:pic>
                    <p:nvPicPr>
                      <p:cNvPr id="0" name="图片 4099"/>
                      <p:cNvPicPr/>
                      <p:nvPr/>
                    </p:nvPicPr>
                    <p:blipFill>
                      <a:blip r:embed="rId6"/>
                      <a:stretch>
                        <a:fillRect/>
                      </a:stretch>
                    </p:blipFill>
                    <p:spPr>
                      <a:xfrm>
                        <a:off x="635318" y="4050665"/>
                        <a:ext cx="1935480" cy="59563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3310890" y="4077970"/>
          <a:ext cx="2292985" cy="568325"/>
        </p:xfrm>
        <a:graphic>
          <a:graphicData uri="http://schemas.openxmlformats.org/presentationml/2006/ole">
            <mc:AlternateContent xmlns:mc="http://schemas.openxmlformats.org/markup-compatibility/2006">
              <mc:Choice xmlns:v="urn:schemas-microsoft-com:vml" Requires="v">
                <p:oleObj spid="_x0000_s2" name="" r:id="rId7" imgW="1435100" imgH="355600" progId="Equation.KSEE3">
                  <p:embed/>
                </p:oleObj>
              </mc:Choice>
              <mc:Fallback>
                <p:oleObj name="" r:id="rId7" imgW="1435100" imgH="355600" progId="Equation.KSEE3">
                  <p:embed/>
                  <p:pic>
                    <p:nvPicPr>
                      <p:cNvPr id="0" name="图片 4099"/>
                      <p:cNvPicPr/>
                      <p:nvPr/>
                    </p:nvPicPr>
                    <p:blipFill>
                      <a:blip r:embed="rId8"/>
                      <a:stretch>
                        <a:fillRect/>
                      </a:stretch>
                    </p:blipFill>
                    <p:spPr>
                      <a:xfrm>
                        <a:off x="3310890" y="4077970"/>
                        <a:ext cx="2292985" cy="568325"/>
                      </a:xfrm>
                      <a:prstGeom prst="rect">
                        <a:avLst/>
                      </a:prstGeom>
                    </p:spPr>
                  </p:pic>
                </p:oleObj>
              </mc:Fallback>
            </mc:AlternateContent>
          </a:graphicData>
        </a:graphic>
      </p:graphicFrame>
      <p:sp>
        <p:nvSpPr>
          <p:cNvPr id="18" name="文本框 17"/>
          <p:cNvSpPr txBox="1"/>
          <p:nvPr/>
        </p:nvSpPr>
        <p:spPr>
          <a:xfrm>
            <a:off x="4491990" y="2545715"/>
            <a:ext cx="7292975" cy="368300"/>
          </a:xfrm>
          <a:prstGeom prst="rect">
            <a:avLst/>
          </a:prstGeom>
          <a:noFill/>
        </p:spPr>
        <p:txBody>
          <a:bodyPr wrap="square" rtlCol="0">
            <a:spAutoFit/>
          </a:bodyPr>
          <a:p>
            <a:r>
              <a:rPr lang="en-US" altLang="zh-CN"/>
              <a:t>        </a:t>
            </a:r>
            <a:r>
              <a:rPr lang="zh-CN" altLang="en-US"/>
              <a:t>①</a:t>
            </a:r>
            <a:r>
              <a:rPr lang="en-US" altLang="zh-CN"/>
              <a:t>                    </a:t>
            </a:r>
            <a:r>
              <a:rPr lang="zh-CN" altLang="en-US"/>
              <a:t>②</a:t>
            </a:r>
            <a:r>
              <a:rPr lang="en-US" altLang="zh-CN"/>
              <a:t>                    </a:t>
            </a:r>
            <a:r>
              <a:rPr lang="zh-CN" altLang="en-US"/>
              <a:t>③</a:t>
            </a:r>
            <a:r>
              <a:rPr lang="en-US" altLang="zh-CN"/>
              <a:t>                     </a:t>
            </a:r>
            <a:r>
              <a:rPr lang="zh-CN" altLang="en-US"/>
              <a:t>④</a:t>
            </a:r>
            <a:r>
              <a:rPr lang="en-US" altLang="zh-CN"/>
              <a:t>                               </a:t>
            </a:r>
            <a:r>
              <a:rPr lang="zh-CN" altLang="en-US"/>
              <a:t>⑤</a:t>
            </a:r>
            <a:endParaRPr lang="zh-CN" altLang="en-US"/>
          </a:p>
        </p:txBody>
      </p:sp>
      <p:sp>
        <p:nvSpPr>
          <p:cNvPr id="19" name="文本框 18"/>
          <p:cNvSpPr txBox="1"/>
          <p:nvPr/>
        </p:nvSpPr>
        <p:spPr>
          <a:xfrm>
            <a:off x="486410" y="3651885"/>
            <a:ext cx="8276590" cy="398780"/>
          </a:xfrm>
          <a:prstGeom prst="rect">
            <a:avLst/>
          </a:prstGeom>
          <a:noFill/>
        </p:spPr>
        <p:txBody>
          <a:bodyPr wrap="square" rtlCol="0">
            <a:spAutoFit/>
          </a:bodyPr>
          <a:p>
            <a:r>
              <a:rPr lang="en-US" altLang="zh-CN" sz="2000"/>
              <a:t>We can see term </a:t>
            </a:r>
            <a:r>
              <a:rPr lang="zh-CN" altLang="en-US" sz="2000">
                <a:sym typeface="+mn-ea"/>
              </a:rPr>
              <a:t>① </a:t>
            </a:r>
            <a:r>
              <a:rPr lang="en-US" altLang="zh-CN" sz="2000">
                <a:sym typeface="+mn-ea"/>
              </a:rPr>
              <a:t>and  </a:t>
            </a:r>
            <a:r>
              <a:rPr lang="zh-CN" altLang="en-US" sz="2000">
                <a:sym typeface="+mn-ea"/>
              </a:rPr>
              <a:t>③</a:t>
            </a:r>
            <a:r>
              <a:rPr lang="en-US" altLang="zh-CN" sz="2000"/>
              <a:t> is the voltage across the trasmission line</a:t>
            </a:r>
            <a:endParaRPr lang="en-US" altLang="zh-CN" sz="2000"/>
          </a:p>
        </p:txBody>
      </p:sp>
      <p:sp>
        <p:nvSpPr>
          <p:cNvPr id="20" name="文本框 19"/>
          <p:cNvSpPr txBox="1"/>
          <p:nvPr/>
        </p:nvSpPr>
        <p:spPr>
          <a:xfrm>
            <a:off x="486410" y="4826635"/>
            <a:ext cx="7386320" cy="368300"/>
          </a:xfrm>
          <a:prstGeom prst="rect">
            <a:avLst/>
          </a:prstGeom>
          <a:noFill/>
        </p:spPr>
        <p:txBody>
          <a:bodyPr wrap="none" rtlCol="0" anchor="t">
            <a:spAutoFit/>
          </a:bodyPr>
          <a:p>
            <a:pPr algn="l"/>
            <a:r>
              <a:rPr lang="en-US" altLang="zh-CN">
                <a:sym typeface="+mn-ea"/>
              </a:rPr>
              <a:t>Term </a:t>
            </a:r>
            <a:r>
              <a:rPr lang="zh-CN" altLang="en-US">
                <a:sym typeface="+mn-ea"/>
              </a:rPr>
              <a:t> </a:t>
            </a:r>
            <a:r>
              <a:rPr lang="zh-CN" altLang="en-US">
                <a:sym typeface="+mn-ea"/>
              </a:rPr>
              <a:t>② </a:t>
            </a:r>
            <a:r>
              <a:rPr lang="en-US" altLang="zh-CN">
                <a:sym typeface="+mn-ea"/>
              </a:rPr>
              <a:t>and  </a:t>
            </a:r>
            <a:r>
              <a:rPr lang="zh-CN" altLang="en-US">
                <a:sym typeface="+mn-ea"/>
              </a:rPr>
              <a:t>④ </a:t>
            </a:r>
            <a:r>
              <a:rPr lang="en-US" altLang="zh-CN">
                <a:sym typeface="+mn-ea"/>
              </a:rPr>
              <a:t>can be defined as the voltage drop causing by the resistance:</a:t>
            </a:r>
            <a:r>
              <a:rPr lang="en-US" altLang="zh-CN">
                <a:sym typeface="+mn-ea"/>
              </a:rPr>
              <a:t> </a:t>
            </a:r>
            <a:endParaRPr lang="zh-CN" altLang="en-US"/>
          </a:p>
        </p:txBody>
      </p:sp>
      <p:graphicFrame>
        <p:nvGraphicFramePr>
          <p:cNvPr id="21" name="对象 20">
            <a:hlinkClick r:id="" action="ppaction://ole?verb="/>
          </p:cNvPr>
          <p:cNvGraphicFramePr>
            <a:graphicFrameLocks noChangeAspect="1"/>
          </p:cNvGraphicFramePr>
          <p:nvPr/>
        </p:nvGraphicFramePr>
        <p:xfrm>
          <a:off x="635635" y="5486400"/>
          <a:ext cx="2611755" cy="636270"/>
        </p:xfrm>
        <a:graphic>
          <a:graphicData uri="http://schemas.openxmlformats.org/presentationml/2006/ole">
            <mc:AlternateContent xmlns:mc="http://schemas.openxmlformats.org/markup-compatibility/2006">
              <mc:Choice xmlns:v="urn:schemas-microsoft-com:vml" Requires="v">
                <p:oleObj spid="_x0000_s22" name="" r:id="rId9" imgW="1459865" imgH="355600" progId="Equation.KSEE3">
                  <p:embed/>
                </p:oleObj>
              </mc:Choice>
              <mc:Fallback>
                <p:oleObj name="" r:id="rId9" imgW="1459865" imgH="355600" progId="Equation.KSEE3">
                  <p:embed/>
                  <p:pic>
                    <p:nvPicPr>
                      <p:cNvPr id="0" name="图片 4099"/>
                      <p:cNvPicPr/>
                      <p:nvPr/>
                    </p:nvPicPr>
                    <p:blipFill>
                      <a:blip r:embed="rId10"/>
                      <a:stretch>
                        <a:fillRect/>
                      </a:stretch>
                    </p:blipFill>
                    <p:spPr>
                      <a:xfrm>
                        <a:off x="635635" y="5486400"/>
                        <a:ext cx="2611755" cy="636270"/>
                      </a:xfrm>
                      <a:prstGeom prst="rect">
                        <a:avLst/>
                      </a:prstGeom>
                    </p:spPr>
                  </p:pic>
                </p:oleObj>
              </mc:Fallback>
            </mc:AlternateContent>
          </a:graphicData>
        </a:graphic>
      </p:graphicFrame>
      <p:graphicFrame>
        <p:nvGraphicFramePr>
          <p:cNvPr id="23" name="对象 22">
            <a:hlinkClick r:id="" action="ppaction://ole?verb="/>
          </p:cNvPr>
          <p:cNvGraphicFramePr>
            <a:graphicFrameLocks noChangeAspect="1"/>
          </p:cNvGraphicFramePr>
          <p:nvPr/>
        </p:nvGraphicFramePr>
        <p:xfrm>
          <a:off x="4037965" y="5486400"/>
          <a:ext cx="2658745" cy="636270"/>
        </p:xfrm>
        <a:graphic>
          <a:graphicData uri="http://schemas.openxmlformats.org/presentationml/2006/ole">
            <mc:AlternateContent xmlns:mc="http://schemas.openxmlformats.org/markup-compatibility/2006">
              <mc:Choice xmlns:v="urn:schemas-microsoft-com:vml" Requires="v">
                <p:oleObj spid="_x0000_s24" name="" r:id="rId11" imgW="1485900" imgH="355600" progId="Equation.KSEE3">
                  <p:embed/>
                </p:oleObj>
              </mc:Choice>
              <mc:Fallback>
                <p:oleObj name="" r:id="rId11" imgW="1485900" imgH="355600" progId="Equation.KSEE3">
                  <p:embed/>
                  <p:pic>
                    <p:nvPicPr>
                      <p:cNvPr id="0" name="图片 4099"/>
                      <p:cNvPicPr/>
                      <p:nvPr/>
                    </p:nvPicPr>
                    <p:blipFill>
                      <a:blip r:embed="rId12"/>
                      <a:stretch>
                        <a:fillRect/>
                      </a:stretch>
                    </p:blipFill>
                    <p:spPr>
                      <a:xfrm>
                        <a:off x="4037965" y="5486400"/>
                        <a:ext cx="2658745" cy="636270"/>
                      </a:xfrm>
                      <a:prstGeom prst="rect">
                        <a:avLst/>
                      </a:prstGeom>
                    </p:spPr>
                  </p:pic>
                </p:oleObj>
              </mc:Fallback>
            </mc:AlternateContent>
          </a:graphicData>
        </a:graphic>
      </p:graphicFrame>
    </p:spTree>
  </p:cSld>
  <p:clrMapOvr>
    <a:masterClrMapping/>
  </p:clrMapOvr>
  <p:transition spd="slow" advClick="0" advTm="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8" name="对象 7"/>
          <p:cNvGraphicFramePr/>
          <p:nvPr/>
        </p:nvGraphicFramePr>
        <p:xfrm>
          <a:off x="220345" y="1158240"/>
          <a:ext cx="4092575" cy="2219325"/>
        </p:xfrm>
        <a:graphic>
          <a:graphicData uri="http://schemas.openxmlformats.org/presentationml/2006/ole">
            <mc:AlternateContent xmlns:mc="http://schemas.openxmlformats.org/markup-compatibility/2006">
              <mc:Choice xmlns:v="urn:schemas-microsoft-com:vml" Requires="v">
                <p:oleObj spid="_x0000_s9" name="" r:id="rId1" imgW="1513205" imgH="843280" progId="Visio.Drawing.15">
                  <p:embed/>
                </p:oleObj>
              </mc:Choice>
              <mc:Fallback>
                <p:oleObj name="" r:id="rId1" imgW="1513205" imgH="843280" progId="Visio.Drawing.15">
                  <p:embed/>
                  <p:pic>
                    <p:nvPicPr>
                      <p:cNvPr id="0" name="图片 8"/>
                      <p:cNvPicPr/>
                      <p:nvPr/>
                    </p:nvPicPr>
                    <p:blipFill>
                      <a:blip r:embed="rId2"/>
                      <a:stretch>
                        <a:fillRect/>
                      </a:stretch>
                    </p:blipFill>
                    <p:spPr>
                      <a:xfrm>
                        <a:off x="220345" y="1158240"/>
                        <a:ext cx="4092575" cy="2219325"/>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4229100" y="1635760"/>
          <a:ext cx="7760335" cy="1021080"/>
        </p:xfrm>
        <a:graphic>
          <a:graphicData uri="http://schemas.openxmlformats.org/presentationml/2006/ole">
            <mc:AlternateContent xmlns:mc="http://schemas.openxmlformats.org/markup-compatibility/2006">
              <mc:Choice xmlns:v="urn:schemas-microsoft-com:vml" Requires="v">
                <p:oleObj spid="_x0000_s4099" name="" r:id="rId3" imgW="3377565" imgH="444500" progId="Equation.KSEE3">
                  <p:embed/>
                </p:oleObj>
              </mc:Choice>
              <mc:Fallback>
                <p:oleObj name="" r:id="rId3" imgW="3377565" imgH="444500" progId="Equation.KSEE3">
                  <p:embed/>
                  <p:pic>
                    <p:nvPicPr>
                      <p:cNvPr id="0" name="图片 4098"/>
                      <p:cNvPicPr/>
                      <p:nvPr/>
                    </p:nvPicPr>
                    <p:blipFill>
                      <a:blip r:embed="rId4"/>
                      <a:stretch>
                        <a:fillRect/>
                      </a:stretch>
                    </p:blipFill>
                    <p:spPr>
                      <a:xfrm>
                        <a:off x="4229100" y="1635760"/>
                        <a:ext cx="7760335" cy="1021080"/>
                      </a:xfrm>
                      <a:prstGeom prst="rect">
                        <a:avLst/>
                      </a:prstGeom>
                    </p:spPr>
                  </p:pic>
                </p:oleObj>
              </mc:Fallback>
            </mc:AlternateContent>
          </a:graphicData>
        </a:graphic>
      </p:graphicFrame>
      <p:sp>
        <p:nvSpPr>
          <p:cNvPr id="3" name="文本框 2"/>
          <p:cNvSpPr txBox="1"/>
          <p:nvPr/>
        </p:nvSpPr>
        <p:spPr>
          <a:xfrm>
            <a:off x="4462780" y="2464435"/>
            <a:ext cx="7292975" cy="368300"/>
          </a:xfrm>
          <a:prstGeom prst="rect">
            <a:avLst/>
          </a:prstGeom>
          <a:noFill/>
        </p:spPr>
        <p:txBody>
          <a:bodyPr wrap="square" rtlCol="0">
            <a:spAutoFit/>
          </a:bodyPr>
          <a:p>
            <a:r>
              <a:rPr lang="en-US" altLang="zh-CN"/>
              <a:t>        </a:t>
            </a:r>
            <a:r>
              <a:rPr lang="zh-CN" altLang="en-US"/>
              <a:t>①</a:t>
            </a:r>
            <a:r>
              <a:rPr lang="en-US" altLang="zh-CN"/>
              <a:t>                    </a:t>
            </a:r>
            <a:r>
              <a:rPr lang="zh-CN" altLang="en-US"/>
              <a:t>②</a:t>
            </a:r>
            <a:r>
              <a:rPr lang="en-US" altLang="zh-CN"/>
              <a:t>                    </a:t>
            </a:r>
            <a:r>
              <a:rPr lang="zh-CN" altLang="en-US"/>
              <a:t>③</a:t>
            </a:r>
            <a:r>
              <a:rPr lang="en-US" altLang="zh-CN"/>
              <a:t>                     </a:t>
            </a:r>
            <a:r>
              <a:rPr lang="zh-CN" altLang="en-US"/>
              <a:t>④</a:t>
            </a:r>
            <a:r>
              <a:rPr lang="en-US" altLang="zh-CN"/>
              <a:t>                               </a:t>
            </a:r>
            <a:r>
              <a:rPr lang="zh-CN" altLang="en-US"/>
              <a:t>⑤</a:t>
            </a:r>
            <a:endParaRPr lang="zh-CN" altLang="en-US"/>
          </a:p>
        </p:txBody>
      </p:sp>
      <p:graphicFrame>
        <p:nvGraphicFramePr>
          <p:cNvPr id="4" name="对象 3"/>
          <p:cNvGraphicFramePr/>
          <p:nvPr/>
        </p:nvGraphicFramePr>
        <p:xfrm>
          <a:off x="486410" y="4130675"/>
          <a:ext cx="3296920" cy="687705"/>
        </p:xfrm>
        <a:graphic>
          <a:graphicData uri="http://schemas.openxmlformats.org/presentationml/2006/ole">
            <mc:AlternateContent xmlns:mc="http://schemas.openxmlformats.org/markup-compatibility/2006">
              <mc:Choice xmlns:v="urn:schemas-microsoft-com:vml" Requires="v">
                <p:oleObj spid="_x0000_s5" name="" r:id="rId5" imgW="2082800" imgH="444500" progId="Equation.KSEE3">
                  <p:embed/>
                </p:oleObj>
              </mc:Choice>
              <mc:Fallback>
                <p:oleObj name="" r:id="rId5" imgW="2082800" imgH="444500" progId="Equation.KSEE3">
                  <p:embed/>
                  <p:pic>
                    <p:nvPicPr>
                      <p:cNvPr id="0" name="图片 4"/>
                      <p:cNvPicPr/>
                      <p:nvPr/>
                    </p:nvPicPr>
                    <p:blipFill>
                      <a:blip r:embed="rId6"/>
                      <a:stretch>
                        <a:fillRect/>
                      </a:stretch>
                    </p:blipFill>
                    <p:spPr>
                      <a:xfrm>
                        <a:off x="486410" y="4130675"/>
                        <a:ext cx="3296920" cy="687705"/>
                      </a:xfrm>
                      <a:prstGeom prst="rect">
                        <a:avLst/>
                      </a:prstGeom>
                    </p:spPr>
                  </p:pic>
                </p:oleObj>
              </mc:Fallback>
            </mc:AlternateContent>
          </a:graphicData>
        </a:graphic>
      </p:graphicFrame>
      <p:grpSp>
        <p:nvGrpSpPr>
          <p:cNvPr id="11" name="组合 10"/>
          <p:cNvGrpSpPr/>
          <p:nvPr/>
        </p:nvGrpSpPr>
        <p:grpSpPr>
          <a:xfrm>
            <a:off x="384810" y="4899025"/>
            <a:ext cx="7586980" cy="398780"/>
            <a:chOff x="606" y="7715"/>
            <a:chExt cx="11948" cy="628"/>
          </a:xfrm>
        </p:grpSpPr>
        <p:sp>
          <p:nvSpPr>
            <p:cNvPr id="6" name="文本框 5"/>
            <p:cNvSpPr txBox="1"/>
            <p:nvPr/>
          </p:nvSpPr>
          <p:spPr>
            <a:xfrm>
              <a:off x="606" y="7715"/>
              <a:ext cx="11948" cy="628"/>
            </a:xfrm>
            <a:prstGeom prst="rect">
              <a:avLst/>
            </a:prstGeom>
            <a:noFill/>
          </p:spPr>
          <p:txBody>
            <a:bodyPr wrap="square" rtlCol="0">
              <a:spAutoFit/>
            </a:bodyPr>
            <a:p>
              <a:r>
                <a:rPr lang="en-US" altLang="zh-CN" sz="2000"/>
                <a:t>S</a:t>
              </a:r>
              <a:r>
                <a:rPr lang="zh-CN" altLang="en-US" sz="2000"/>
                <a:t>ubstitute </a:t>
              </a:r>
              <a:r>
                <a:rPr lang="en-US" altLang="zh-CN" sz="2000"/>
                <a:t>those</a:t>
              </a:r>
              <a:r>
                <a:rPr lang="zh-CN" altLang="en-US" sz="2000"/>
                <a:t> into the equation </a:t>
              </a:r>
              <a:r>
                <a:rPr lang="en-US" altLang="zh-CN" sz="2000"/>
                <a:t>and divided by          , we can get</a:t>
              </a:r>
              <a:endParaRPr lang="en-US" altLang="zh-CN" sz="2000"/>
            </a:p>
          </p:txBody>
        </p:sp>
        <p:graphicFrame>
          <p:nvGraphicFramePr>
            <p:cNvPr id="7" name="对象 6">
              <a:hlinkClick r:id="" action="ppaction://ole?verb="/>
            </p:cNvPr>
            <p:cNvGraphicFramePr>
              <a:graphicFrameLocks noChangeAspect="1"/>
            </p:cNvGraphicFramePr>
            <p:nvPr/>
          </p:nvGraphicFramePr>
          <p:xfrm>
            <a:off x="8992" y="7796"/>
            <a:ext cx="575" cy="467"/>
          </p:xfrm>
          <a:graphic>
            <a:graphicData uri="http://schemas.openxmlformats.org/presentationml/2006/ole">
              <mc:AlternateContent xmlns:mc="http://schemas.openxmlformats.org/markup-compatibility/2006">
                <mc:Choice xmlns:v="urn:schemas-microsoft-com:vml" Requires="v">
                  <p:oleObj spid="_x0000_s5121" name="" r:id="rId7" imgW="203200" imgH="165100" progId="Equation.KSEE3">
                    <p:embed/>
                  </p:oleObj>
                </mc:Choice>
                <mc:Fallback>
                  <p:oleObj name="" r:id="rId7" imgW="203200" imgH="165100" progId="Equation.KSEE3">
                    <p:embed/>
                    <p:pic>
                      <p:nvPicPr>
                        <p:cNvPr id="0" name="图片 5120"/>
                        <p:cNvPicPr/>
                        <p:nvPr/>
                      </p:nvPicPr>
                      <p:blipFill>
                        <a:blip r:embed="rId8"/>
                        <a:stretch>
                          <a:fillRect/>
                        </a:stretch>
                      </p:blipFill>
                      <p:spPr>
                        <a:xfrm>
                          <a:off x="8992" y="7796"/>
                          <a:ext cx="575" cy="467"/>
                        </a:xfrm>
                        <a:prstGeom prst="rect">
                          <a:avLst/>
                        </a:prstGeom>
                      </p:spPr>
                    </p:pic>
                  </p:oleObj>
                </mc:Fallback>
              </mc:AlternateContent>
            </a:graphicData>
          </a:graphic>
        </p:graphicFrame>
      </p:grpSp>
      <p:graphicFrame>
        <p:nvGraphicFramePr>
          <p:cNvPr id="12" name="对象 11">
            <a:hlinkClick r:id="" action="ppaction://ole?verb="/>
          </p:cNvPr>
          <p:cNvGraphicFramePr>
            <a:graphicFrameLocks noChangeAspect="1"/>
          </p:cNvGraphicFramePr>
          <p:nvPr/>
        </p:nvGraphicFramePr>
        <p:xfrm>
          <a:off x="261303" y="5361940"/>
          <a:ext cx="6924040" cy="819150"/>
        </p:xfrm>
        <a:graphic>
          <a:graphicData uri="http://schemas.openxmlformats.org/presentationml/2006/ole">
            <mc:AlternateContent xmlns:mc="http://schemas.openxmlformats.org/markup-compatibility/2006">
              <mc:Choice xmlns:v="urn:schemas-microsoft-com:vml" Requires="v">
                <p:oleObj spid="_x0000_s5122" name="" r:id="rId9" imgW="3327400" imgH="393700" progId="Equation.KSEE3">
                  <p:embed/>
                </p:oleObj>
              </mc:Choice>
              <mc:Fallback>
                <p:oleObj name="" r:id="rId9" imgW="3327400" imgH="393700" progId="Equation.KSEE3">
                  <p:embed/>
                  <p:pic>
                    <p:nvPicPr>
                      <p:cNvPr id="0" name="图片 5121"/>
                      <p:cNvPicPr/>
                      <p:nvPr/>
                    </p:nvPicPr>
                    <p:blipFill>
                      <a:blip r:embed="rId10"/>
                      <a:stretch>
                        <a:fillRect/>
                      </a:stretch>
                    </p:blipFill>
                    <p:spPr>
                      <a:xfrm>
                        <a:off x="261303" y="5361940"/>
                        <a:ext cx="6924040" cy="819150"/>
                      </a:xfrm>
                      <a:prstGeom prst="rect">
                        <a:avLst/>
                      </a:prstGeom>
                    </p:spPr>
                  </p:pic>
                </p:oleObj>
              </mc:Fallback>
            </mc:AlternateContent>
          </a:graphicData>
        </a:graphic>
      </p:graphicFrame>
      <p:grpSp>
        <p:nvGrpSpPr>
          <p:cNvPr id="26" name="组合 25"/>
          <p:cNvGrpSpPr/>
          <p:nvPr/>
        </p:nvGrpSpPr>
        <p:grpSpPr>
          <a:xfrm>
            <a:off x="486410" y="3378200"/>
            <a:ext cx="8276590" cy="936625"/>
            <a:chOff x="766" y="5320"/>
            <a:chExt cx="13034" cy="1475"/>
          </a:xfrm>
        </p:grpSpPr>
        <p:sp>
          <p:nvSpPr>
            <p:cNvPr id="19" name="文本框 18"/>
            <p:cNvSpPr txBox="1"/>
            <p:nvPr/>
          </p:nvSpPr>
          <p:spPr>
            <a:xfrm>
              <a:off x="766" y="5751"/>
              <a:ext cx="13034" cy="628"/>
            </a:xfrm>
            <a:prstGeom prst="rect">
              <a:avLst/>
            </a:prstGeom>
            <a:noFill/>
          </p:spPr>
          <p:txBody>
            <a:bodyPr wrap="square" rtlCol="0">
              <a:spAutoFit/>
            </a:bodyPr>
            <a:p>
              <a:r>
                <a:rPr lang="en-US" altLang="zh-CN" sz="2000"/>
                <a:t> Term </a:t>
              </a:r>
              <a:r>
                <a:rPr lang="zh-CN" altLang="en-US" sz="2000">
                  <a:sym typeface="+mn-ea"/>
                </a:rPr>
                <a:t>⑤ </a:t>
              </a:r>
              <a:r>
                <a:rPr lang="en-US" altLang="zh-CN" sz="2000">
                  <a:sym typeface="+mn-ea"/>
                </a:rPr>
                <a:t>is the change rate of flux penetating, which equals to  </a:t>
              </a:r>
              <a:endParaRPr lang="en-US" altLang="zh-CN" sz="2000">
                <a:sym typeface="+mn-ea"/>
              </a:endParaRPr>
            </a:p>
          </p:txBody>
        </p:sp>
        <p:graphicFrame>
          <p:nvGraphicFramePr>
            <p:cNvPr id="17" name="对象 16"/>
            <p:cNvGraphicFramePr/>
            <p:nvPr/>
          </p:nvGraphicFramePr>
          <p:xfrm>
            <a:off x="11077" y="5320"/>
            <a:ext cx="1812" cy="1475"/>
          </p:xfrm>
          <a:graphic>
            <a:graphicData uri="http://schemas.openxmlformats.org/presentationml/2006/ole">
              <mc:AlternateContent xmlns:mc="http://schemas.openxmlformats.org/markup-compatibility/2006">
                <mc:Choice xmlns:v="urn:schemas-microsoft-com:vml" Requires="v">
                  <p:oleObj spid="_x0000_s25" name="" r:id="rId11" imgW="897890" imgH="625475" progId="Equation.KSEE3">
                    <p:embed/>
                  </p:oleObj>
                </mc:Choice>
                <mc:Fallback>
                  <p:oleObj name="" r:id="rId11" imgW="897890" imgH="625475" progId="Equation.KSEE3">
                    <p:embed/>
                    <p:pic>
                      <p:nvPicPr>
                        <p:cNvPr id="0" name="图片 24"/>
                        <p:cNvPicPr/>
                        <p:nvPr/>
                      </p:nvPicPr>
                      <p:blipFill>
                        <a:blip r:embed="rId12"/>
                        <a:stretch>
                          <a:fillRect/>
                        </a:stretch>
                      </p:blipFill>
                      <p:spPr>
                        <a:xfrm>
                          <a:off x="11077" y="5320"/>
                          <a:ext cx="1812" cy="1475"/>
                        </a:xfrm>
                        <a:prstGeom prst="rect">
                          <a:avLst/>
                        </a:prstGeom>
                      </p:spPr>
                    </p:pic>
                  </p:oleObj>
                </mc:Fallback>
              </mc:AlternateContent>
            </a:graphicData>
          </a:graphic>
        </p:graphicFrame>
      </p:grpSp>
    </p:spTree>
  </p:cSld>
  <p:clrMapOvr>
    <a:masterClrMapping/>
  </p:clrMapOvr>
  <p:transition spd="slow" advClick="0" advTm="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79730" y="1144905"/>
            <a:ext cx="6176010" cy="398780"/>
            <a:chOff x="598" y="1803"/>
            <a:chExt cx="9726" cy="628"/>
          </a:xfrm>
        </p:grpSpPr>
        <p:sp>
          <p:nvSpPr>
            <p:cNvPr id="2" name="文本框 1"/>
            <p:cNvSpPr txBox="1"/>
            <p:nvPr/>
          </p:nvSpPr>
          <p:spPr>
            <a:xfrm>
              <a:off x="598" y="1803"/>
              <a:ext cx="9727" cy="628"/>
            </a:xfrm>
            <a:prstGeom prst="rect">
              <a:avLst/>
            </a:prstGeom>
            <a:noFill/>
          </p:spPr>
          <p:txBody>
            <a:bodyPr wrap="square" rtlCol="0" anchor="t">
              <a:spAutoFit/>
            </a:bodyPr>
            <a:p>
              <a:r>
                <a:rPr lang="en-US" altLang="zh-CN" sz="2000">
                  <a:sym typeface="+mn-ea"/>
                </a:rPr>
                <a:t> Taking the limit                 , we can get: </a:t>
              </a:r>
              <a:endParaRPr lang="en-US" altLang="zh-CN" sz="2000">
                <a:sym typeface="+mn-ea"/>
              </a:endParaRPr>
            </a:p>
          </p:txBody>
        </p:sp>
        <p:graphicFrame>
          <p:nvGraphicFramePr>
            <p:cNvPr id="21" name="对象 20">
              <a:hlinkClick r:id="" action="ppaction://ole?verb="/>
            </p:cNvPr>
            <p:cNvGraphicFramePr>
              <a:graphicFrameLocks noChangeAspect="1"/>
            </p:cNvGraphicFramePr>
            <p:nvPr/>
          </p:nvGraphicFramePr>
          <p:xfrm>
            <a:off x="3456" y="1872"/>
            <a:ext cx="1370" cy="491"/>
          </p:xfrm>
          <a:graphic>
            <a:graphicData uri="http://schemas.openxmlformats.org/presentationml/2006/ole">
              <mc:AlternateContent xmlns:mc="http://schemas.openxmlformats.org/markup-compatibility/2006">
                <mc:Choice xmlns:v="urn:schemas-microsoft-com:vml" Requires="v">
                  <p:oleObj spid="_x0000_s22" name="" r:id="rId1" imgW="495300" imgH="177165" progId="Equation.KSEE3">
                    <p:embed/>
                  </p:oleObj>
                </mc:Choice>
                <mc:Fallback>
                  <p:oleObj name="" r:id="rId1" imgW="495300" imgH="177165" progId="Equation.KSEE3">
                    <p:embed/>
                    <p:pic>
                      <p:nvPicPr>
                        <p:cNvPr id="0" name="图片 3076"/>
                        <p:cNvPicPr/>
                        <p:nvPr/>
                      </p:nvPicPr>
                      <p:blipFill>
                        <a:blip r:embed="rId2"/>
                        <a:stretch>
                          <a:fillRect/>
                        </a:stretch>
                      </p:blipFill>
                      <p:spPr>
                        <a:xfrm>
                          <a:off x="3456" y="1872"/>
                          <a:ext cx="1370" cy="491"/>
                        </a:xfrm>
                        <a:prstGeom prst="rect">
                          <a:avLst/>
                        </a:prstGeom>
                      </p:spPr>
                    </p:pic>
                  </p:oleObj>
                </mc:Fallback>
              </mc:AlternateContent>
            </a:graphicData>
          </a:graphic>
        </p:graphicFrame>
      </p:grpSp>
      <p:graphicFrame>
        <p:nvGraphicFramePr>
          <p:cNvPr id="4" name="对象 3">
            <a:hlinkClick r:id="" action="ppaction://ole?verb="/>
          </p:cNvPr>
          <p:cNvGraphicFramePr>
            <a:graphicFrameLocks noChangeAspect="1"/>
          </p:cNvGraphicFramePr>
          <p:nvPr/>
        </p:nvGraphicFramePr>
        <p:xfrm>
          <a:off x="552450" y="1905000"/>
          <a:ext cx="4154170" cy="888365"/>
        </p:xfrm>
        <a:graphic>
          <a:graphicData uri="http://schemas.openxmlformats.org/presentationml/2006/ole">
            <mc:AlternateContent xmlns:mc="http://schemas.openxmlformats.org/markup-compatibility/2006">
              <mc:Choice xmlns:v="urn:schemas-microsoft-com:vml" Requires="v">
                <p:oleObj spid="_x0000_s6145" name="" r:id="rId3" imgW="1841500" imgH="393700" progId="Equation.KSEE3">
                  <p:embed/>
                </p:oleObj>
              </mc:Choice>
              <mc:Fallback>
                <p:oleObj name="" r:id="rId3" imgW="1841500" imgH="393700" progId="Equation.KSEE3">
                  <p:embed/>
                  <p:pic>
                    <p:nvPicPr>
                      <p:cNvPr id="0" name="图片 6144"/>
                      <p:cNvPicPr/>
                      <p:nvPr/>
                    </p:nvPicPr>
                    <p:blipFill>
                      <a:blip r:embed="rId4"/>
                      <a:stretch>
                        <a:fillRect/>
                      </a:stretch>
                    </p:blipFill>
                    <p:spPr>
                      <a:xfrm>
                        <a:off x="552450" y="1905000"/>
                        <a:ext cx="4154170" cy="888365"/>
                      </a:xfrm>
                      <a:prstGeom prst="rect">
                        <a:avLst/>
                      </a:prstGeom>
                    </p:spPr>
                  </p:pic>
                </p:oleObj>
              </mc:Fallback>
            </mc:AlternateContent>
          </a:graphicData>
        </a:graphic>
      </p:graphicFrame>
      <p:sp>
        <p:nvSpPr>
          <p:cNvPr id="5" name="文本框 4"/>
          <p:cNvSpPr txBox="1"/>
          <p:nvPr/>
        </p:nvSpPr>
        <p:spPr>
          <a:xfrm>
            <a:off x="5572760" y="2165350"/>
            <a:ext cx="436880" cy="368300"/>
          </a:xfrm>
          <a:prstGeom prst="rect">
            <a:avLst/>
          </a:prstGeom>
          <a:noFill/>
        </p:spPr>
        <p:txBody>
          <a:bodyPr wrap="none" rtlCol="0" anchor="t">
            <a:spAutoFit/>
          </a:bodyPr>
          <a:p>
            <a:r>
              <a:rPr lang="en-US" altLang="zh-CN">
                <a:sym typeface="+mn-ea"/>
              </a:rPr>
              <a:t>(1)</a:t>
            </a:r>
            <a:endParaRPr lang="zh-CN" altLang="en-US"/>
          </a:p>
        </p:txBody>
      </p:sp>
    </p:spTree>
  </p:cSld>
  <p:clrMapOvr>
    <a:masterClrMapping/>
  </p:clrMapOvr>
  <p:transition spd="slow" advClick="0" advTm="0">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0" y="838200"/>
            <a:ext cx="5189220" cy="3672840"/>
          </a:xfrm>
          <a:prstGeom prst="rect">
            <a:avLst/>
          </a:prstGeom>
        </p:spPr>
      </p:pic>
      <p:sp>
        <p:nvSpPr>
          <p:cNvPr id="6" name="文本框 5"/>
          <p:cNvSpPr txBox="1"/>
          <p:nvPr/>
        </p:nvSpPr>
        <p:spPr>
          <a:xfrm>
            <a:off x="5476875" y="1151255"/>
            <a:ext cx="5568950" cy="398780"/>
          </a:xfrm>
          <a:prstGeom prst="rect">
            <a:avLst/>
          </a:prstGeom>
          <a:noFill/>
        </p:spPr>
        <p:txBody>
          <a:bodyPr wrap="square" rtlCol="0">
            <a:spAutoFit/>
          </a:bodyPr>
          <a:p>
            <a:r>
              <a:rPr lang="en-US" altLang="zh-CN" sz="2000"/>
              <a:t>Use the equation of conservation of charge:</a:t>
            </a:r>
            <a:endParaRPr lang="en-US" altLang="zh-CN" sz="2000"/>
          </a:p>
        </p:txBody>
      </p:sp>
      <p:graphicFrame>
        <p:nvGraphicFramePr>
          <p:cNvPr id="7" name="对象 6">
            <a:hlinkClick r:id="" action="ppaction://ole?verb="/>
          </p:cNvPr>
          <p:cNvGraphicFramePr>
            <a:graphicFrameLocks noChangeAspect="1"/>
          </p:cNvGraphicFramePr>
          <p:nvPr/>
        </p:nvGraphicFramePr>
        <p:xfrm>
          <a:off x="6500495" y="1706563"/>
          <a:ext cx="2467610" cy="900430"/>
        </p:xfrm>
        <a:graphic>
          <a:graphicData uri="http://schemas.openxmlformats.org/presentationml/2006/ole">
            <mc:AlternateContent xmlns:mc="http://schemas.openxmlformats.org/markup-compatibility/2006">
              <mc:Choice xmlns:v="urn:schemas-microsoft-com:vml" Requires="v">
                <p:oleObj spid="_x0000_s7169" name="" r:id="rId2" imgW="1219200" imgH="444500" progId="Equation.KSEE3">
                  <p:embed/>
                </p:oleObj>
              </mc:Choice>
              <mc:Fallback>
                <p:oleObj name="" r:id="rId2" imgW="1219200" imgH="444500" progId="Equation.KSEE3">
                  <p:embed/>
                  <p:pic>
                    <p:nvPicPr>
                      <p:cNvPr id="0" name="图片 7168"/>
                      <p:cNvPicPr/>
                      <p:nvPr/>
                    </p:nvPicPr>
                    <p:blipFill>
                      <a:blip r:embed="rId3"/>
                      <a:stretch>
                        <a:fillRect/>
                      </a:stretch>
                    </p:blipFill>
                    <p:spPr>
                      <a:xfrm>
                        <a:off x="6500495" y="1706563"/>
                        <a:ext cx="2467610" cy="900430"/>
                      </a:xfrm>
                      <a:prstGeom prst="rect">
                        <a:avLst/>
                      </a:prstGeom>
                    </p:spPr>
                  </p:pic>
                </p:oleObj>
              </mc:Fallback>
            </mc:AlternateContent>
          </a:graphicData>
        </a:graphic>
      </p:graphicFrame>
      <p:sp>
        <p:nvSpPr>
          <p:cNvPr id="8" name="文本框 7"/>
          <p:cNvSpPr txBox="1"/>
          <p:nvPr/>
        </p:nvSpPr>
        <p:spPr>
          <a:xfrm>
            <a:off x="5476875" y="2606675"/>
            <a:ext cx="2921000" cy="398780"/>
          </a:xfrm>
          <a:prstGeom prst="rect">
            <a:avLst/>
          </a:prstGeom>
          <a:noFill/>
        </p:spPr>
        <p:txBody>
          <a:bodyPr wrap="square" rtlCol="0">
            <a:spAutoFit/>
          </a:bodyPr>
          <a:p>
            <a:r>
              <a:rPr lang="en-US" altLang="zh-CN" sz="2000"/>
              <a:t>over the caps:</a:t>
            </a:r>
            <a:endParaRPr lang="en-US" altLang="zh-CN" sz="2000"/>
          </a:p>
        </p:txBody>
      </p:sp>
      <p:graphicFrame>
        <p:nvGraphicFramePr>
          <p:cNvPr id="9" name="对象 8">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7170" name="" r:id="rId4" imgW="914400" imgH="215900" progId="Equation.KSEE3">
                  <p:embed/>
                </p:oleObj>
              </mc:Choice>
              <mc:Fallback>
                <p:oleObj name="" r:id="rId4" imgW="914400" imgH="215900" progId="Equation.KSEE3">
                  <p:embed/>
                  <p:pic>
                    <p:nvPicPr>
                      <p:cNvPr id="0" name="图片 7169"/>
                      <p:cNvPicPr/>
                      <p:nvPr/>
                    </p:nvPicPr>
                    <p:blipFill>
                      <a:blip r:embed="rId5"/>
                      <a:stretch>
                        <a:fillRect/>
                      </a:stretch>
                    </p:blipFill>
                    <p:spPr>
                      <a:xfrm>
                        <a:off x="5638800" y="3321050"/>
                        <a:ext cx="914400" cy="21590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6215380" y="3005455"/>
          <a:ext cx="3535680" cy="866775"/>
        </p:xfrm>
        <a:graphic>
          <a:graphicData uri="http://schemas.openxmlformats.org/presentationml/2006/ole">
            <mc:AlternateContent xmlns:mc="http://schemas.openxmlformats.org/markup-compatibility/2006">
              <mc:Choice xmlns:v="urn:schemas-microsoft-com:vml" Requires="v">
                <p:oleObj spid="_x0000_s2" name="" r:id="rId6" imgW="1866900" imgH="457200" progId="Equation.KSEE3">
                  <p:embed/>
                </p:oleObj>
              </mc:Choice>
              <mc:Fallback>
                <p:oleObj name="" r:id="rId6" imgW="1866900" imgH="457200" progId="Equation.KSEE3">
                  <p:embed/>
                  <p:pic>
                    <p:nvPicPr>
                      <p:cNvPr id="0" name="图片 7168"/>
                      <p:cNvPicPr/>
                      <p:nvPr/>
                    </p:nvPicPr>
                    <p:blipFill>
                      <a:blip r:embed="rId7"/>
                      <a:stretch>
                        <a:fillRect/>
                      </a:stretch>
                    </p:blipFill>
                    <p:spPr>
                      <a:xfrm>
                        <a:off x="6215380" y="3005455"/>
                        <a:ext cx="3535680" cy="866775"/>
                      </a:xfrm>
                      <a:prstGeom prst="rect">
                        <a:avLst/>
                      </a:prstGeom>
                    </p:spPr>
                  </p:pic>
                </p:oleObj>
              </mc:Fallback>
            </mc:AlternateContent>
          </a:graphicData>
        </a:graphic>
      </p:graphicFrame>
      <p:sp>
        <p:nvSpPr>
          <p:cNvPr id="14" name="文本框 13"/>
          <p:cNvSpPr txBox="1"/>
          <p:nvPr/>
        </p:nvSpPr>
        <p:spPr>
          <a:xfrm>
            <a:off x="699135" y="4511040"/>
            <a:ext cx="3162300" cy="398780"/>
          </a:xfrm>
          <a:prstGeom prst="rect">
            <a:avLst/>
          </a:prstGeom>
          <a:noFill/>
        </p:spPr>
        <p:txBody>
          <a:bodyPr wrap="none" rtlCol="0" anchor="t">
            <a:spAutoFit/>
          </a:bodyPr>
          <a:p>
            <a:r>
              <a:rPr lang="en-US" altLang="zh-CN" sz="2000">
                <a:sym typeface="+mn-ea"/>
              </a:rPr>
              <a:t>over the sides of the surface:</a:t>
            </a:r>
            <a:endParaRPr lang="en-US" altLang="zh-CN" sz="2000">
              <a:sym typeface="+mn-ea"/>
            </a:endParaRPr>
          </a:p>
        </p:txBody>
      </p:sp>
      <p:graphicFrame>
        <p:nvGraphicFramePr>
          <p:cNvPr id="15" name="对象 14">
            <a:hlinkClick r:id="" action="ppaction://ole?verb="/>
          </p:cNvPr>
          <p:cNvGraphicFramePr>
            <a:graphicFrameLocks noChangeAspect="1"/>
          </p:cNvGraphicFramePr>
          <p:nvPr/>
        </p:nvGraphicFramePr>
        <p:xfrm>
          <a:off x="421640" y="4909820"/>
          <a:ext cx="3994150" cy="866775"/>
        </p:xfrm>
        <a:graphic>
          <a:graphicData uri="http://schemas.openxmlformats.org/presentationml/2006/ole">
            <mc:AlternateContent xmlns:mc="http://schemas.openxmlformats.org/markup-compatibility/2006">
              <mc:Choice xmlns:v="urn:schemas-microsoft-com:vml" Requires="v">
                <p:oleObj spid="_x0000_s16" name="" r:id="rId8" imgW="2108200" imgH="457200" progId="Equation.KSEE3">
                  <p:embed/>
                </p:oleObj>
              </mc:Choice>
              <mc:Fallback>
                <p:oleObj name="" r:id="rId8" imgW="2108200" imgH="457200" progId="Equation.KSEE3">
                  <p:embed/>
                  <p:pic>
                    <p:nvPicPr>
                      <p:cNvPr id="0" name="图片 7168"/>
                      <p:cNvPicPr/>
                      <p:nvPr/>
                    </p:nvPicPr>
                    <p:blipFill>
                      <a:blip r:embed="rId9"/>
                      <a:stretch>
                        <a:fillRect/>
                      </a:stretch>
                    </p:blipFill>
                    <p:spPr>
                      <a:xfrm>
                        <a:off x="421640" y="4909820"/>
                        <a:ext cx="3994150" cy="866775"/>
                      </a:xfrm>
                      <a:prstGeom prst="rect">
                        <a:avLst/>
                      </a:prstGeom>
                    </p:spPr>
                  </p:pic>
                </p:oleObj>
              </mc:Fallback>
            </mc:AlternateContent>
          </a:graphicData>
        </a:graphic>
      </p:graphicFrame>
      <p:sp>
        <p:nvSpPr>
          <p:cNvPr id="17" name="文本框 16"/>
          <p:cNvSpPr txBox="1"/>
          <p:nvPr/>
        </p:nvSpPr>
        <p:spPr>
          <a:xfrm>
            <a:off x="819150" y="5776595"/>
            <a:ext cx="3042285" cy="368300"/>
          </a:xfrm>
          <a:prstGeom prst="rect">
            <a:avLst/>
          </a:prstGeom>
          <a:noFill/>
        </p:spPr>
        <p:txBody>
          <a:bodyPr wrap="square" rtlCol="0">
            <a:spAutoFit/>
          </a:bodyPr>
          <a:p>
            <a:r>
              <a:rPr lang="en-US" altLang="zh-CN"/>
              <a:t>(transverse conduction current)</a:t>
            </a:r>
            <a:endParaRPr lang="en-US" altLang="zh-CN"/>
          </a:p>
        </p:txBody>
      </p:sp>
      <p:graphicFrame>
        <p:nvGraphicFramePr>
          <p:cNvPr id="18" name="对象 17">
            <a:hlinkClick r:id="" action="ppaction://ole?verb="/>
          </p:cNvPr>
          <p:cNvGraphicFramePr>
            <a:graphicFrameLocks noChangeAspect="1"/>
          </p:cNvGraphicFramePr>
          <p:nvPr/>
        </p:nvGraphicFramePr>
        <p:xfrm>
          <a:off x="5561013" y="4909820"/>
          <a:ext cx="3080385" cy="866775"/>
        </p:xfrm>
        <a:graphic>
          <a:graphicData uri="http://schemas.openxmlformats.org/presentationml/2006/ole">
            <mc:AlternateContent xmlns:mc="http://schemas.openxmlformats.org/markup-compatibility/2006">
              <mc:Choice xmlns:v="urn:schemas-microsoft-com:vml" Requires="v">
                <p:oleObj spid="_x0000_s19" name="" r:id="rId10" imgW="1625600" imgH="457200" progId="Equation.KSEE3">
                  <p:embed/>
                </p:oleObj>
              </mc:Choice>
              <mc:Fallback>
                <p:oleObj name="" r:id="rId10" imgW="1625600" imgH="457200" progId="Equation.KSEE3">
                  <p:embed/>
                  <p:pic>
                    <p:nvPicPr>
                      <p:cNvPr id="0" name="图片 7168"/>
                      <p:cNvPicPr/>
                      <p:nvPr/>
                    </p:nvPicPr>
                    <p:blipFill>
                      <a:blip r:embed="rId11"/>
                      <a:stretch>
                        <a:fillRect/>
                      </a:stretch>
                    </p:blipFill>
                    <p:spPr>
                      <a:xfrm>
                        <a:off x="5561013" y="4909820"/>
                        <a:ext cx="3080385" cy="866775"/>
                      </a:xfrm>
                      <a:prstGeom prst="rect">
                        <a:avLst/>
                      </a:prstGeom>
                    </p:spPr>
                  </p:pic>
                </p:oleObj>
              </mc:Fallback>
            </mc:AlternateContent>
          </a:graphicData>
        </a:graphic>
      </p:graphicFrame>
      <p:sp>
        <p:nvSpPr>
          <p:cNvPr id="20" name="文本框 19"/>
          <p:cNvSpPr txBox="1"/>
          <p:nvPr/>
        </p:nvSpPr>
        <p:spPr>
          <a:xfrm>
            <a:off x="5638800" y="5776595"/>
            <a:ext cx="2350770" cy="368300"/>
          </a:xfrm>
          <a:prstGeom prst="rect">
            <a:avLst/>
          </a:prstGeom>
          <a:noFill/>
        </p:spPr>
        <p:txBody>
          <a:bodyPr wrap="none" rtlCol="0" anchor="t">
            <a:spAutoFit/>
          </a:bodyPr>
          <a:p>
            <a:r>
              <a:rPr lang="en-US" altLang="zh-CN">
                <a:sym typeface="+mn-ea"/>
              </a:rPr>
              <a:t>(displacement  current)</a:t>
            </a:r>
            <a:endParaRPr lang="zh-CN" altLang="en-US"/>
          </a:p>
        </p:txBody>
      </p:sp>
    </p:spTree>
  </p:cSld>
  <p:clrMapOvr>
    <a:masterClrMapping/>
  </p:clrMapOvr>
  <p:transition spd="slow" advClick="0" advTm="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79730" y="1145540"/>
            <a:ext cx="8204200" cy="398780"/>
          </a:xfrm>
          <a:prstGeom prst="rect">
            <a:avLst/>
          </a:prstGeom>
          <a:noFill/>
        </p:spPr>
        <p:txBody>
          <a:bodyPr wrap="square" rtlCol="0" anchor="t">
            <a:spAutoFit/>
          </a:bodyPr>
          <a:p>
            <a:r>
              <a:rPr lang="en-US" altLang="zh-CN" sz="2000">
                <a:sym typeface="+mn-ea"/>
              </a:rPr>
              <a:t> The right side of the charge conservation equation can be expressed as: </a:t>
            </a:r>
            <a:endParaRPr lang="en-US" altLang="zh-CN" sz="2000">
              <a:sym typeface="+mn-ea"/>
            </a:endParaRPr>
          </a:p>
        </p:txBody>
      </p:sp>
      <p:graphicFrame>
        <p:nvGraphicFramePr>
          <p:cNvPr id="3" name="对象 2"/>
          <p:cNvGraphicFramePr/>
          <p:nvPr/>
        </p:nvGraphicFramePr>
        <p:xfrm>
          <a:off x="467995" y="1544320"/>
          <a:ext cx="5610225" cy="963295"/>
        </p:xfrm>
        <a:graphic>
          <a:graphicData uri="http://schemas.openxmlformats.org/presentationml/2006/ole">
            <mc:AlternateContent xmlns:mc="http://schemas.openxmlformats.org/markup-compatibility/2006">
              <mc:Choice xmlns:v="urn:schemas-microsoft-com:vml" Requires="v">
                <p:oleObj spid="_x0000_s6" name="" r:id="rId1" imgW="2286000" imgH="457200" progId="Equation.KSEE3">
                  <p:embed/>
                </p:oleObj>
              </mc:Choice>
              <mc:Fallback>
                <p:oleObj name="" r:id="rId1" imgW="2286000" imgH="457200" progId="Equation.KSEE3">
                  <p:embed/>
                  <p:pic>
                    <p:nvPicPr>
                      <p:cNvPr id="0" name="图片 5"/>
                      <p:cNvPicPr/>
                      <p:nvPr/>
                    </p:nvPicPr>
                    <p:blipFill>
                      <a:blip r:embed="rId2"/>
                      <a:stretch>
                        <a:fillRect/>
                      </a:stretch>
                    </p:blipFill>
                    <p:spPr>
                      <a:xfrm>
                        <a:off x="467995" y="1544320"/>
                        <a:ext cx="5610225" cy="963295"/>
                      </a:xfrm>
                      <a:prstGeom prst="rect">
                        <a:avLst/>
                      </a:prstGeom>
                    </p:spPr>
                  </p:pic>
                </p:oleObj>
              </mc:Fallback>
            </mc:AlternateContent>
          </a:graphicData>
        </a:graphic>
      </p:graphicFrame>
      <p:grpSp>
        <p:nvGrpSpPr>
          <p:cNvPr id="11" name="组合 10"/>
          <p:cNvGrpSpPr/>
          <p:nvPr/>
        </p:nvGrpSpPr>
        <p:grpSpPr>
          <a:xfrm>
            <a:off x="379730" y="2626995"/>
            <a:ext cx="7586980" cy="398780"/>
            <a:chOff x="606" y="7715"/>
            <a:chExt cx="11948" cy="628"/>
          </a:xfrm>
        </p:grpSpPr>
        <p:sp>
          <p:nvSpPr>
            <p:cNvPr id="8" name="文本框 7"/>
            <p:cNvSpPr txBox="1"/>
            <p:nvPr/>
          </p:nvSpPr>
          <p:spPr>
            <a:xfrm>
              <a:off x="606" y="7715"/>
              <a:ext cx="11948" cy="628"/>
            </a:xfrm>
            <a:prstGeom prst="rect">
              <a:avLst/>
            </a:prstGeom>
            <a:noFill/>
          </p:spPr>
          <p:txBody>
            <a:bodyPr wrap="square" rtlCol="0">
              <a:spAutoFit/>
            </a:bodyPr>
            <a:p>
              <a:r>
                <a:rPr lang="en-US" altLang="zh-CN" sz="2000"/>
                <a:t>S</a:t>
              </a:r>
              <a:r>
                <a:rPr lang="zh-CN" altLang="en-US" sz="2000"/>
                <a:t>ubstitute </a:t>
              </a:r>
              <a:r>
                <a:rPr lang="en-US" altLang="zh-CN" sz="2000"/>
                <a:t>those</a:t>
              </a:r>
              <a:r>
                <a:rPr lang="zh-CN" altLang="en-US" sz="2000"/>
                <a:t> into the equation </a:t>
              </a:r>
              <a:r>
                <a:rPr lang="en-US" altLang="zh-CN" sz="2000"/>
                <a:t>and divided by          , we can get</a:t>
              </a:r>
              <a:endParaRPr lang="en-US" altLang="zh-CN" sz="2000"/>
            </a:p>
          </p:txBody>
        </p:sp>
        <p:graphicFrame>
          <p:nvGraphicFramePr>
            <p:cNvPr id="9" name="对象 8">
              <a:hlinkClick r:id="" action="ppaction://ole?verb="/>
            </p:cNvPr>
            <p:cNvGraphicFramePr>
              <a:graphicFrameLocks noChangeAspect="1"/>
            </p:cNvGraphicFramePr>
            <p:nvPr/>
          </p:nvGraphicFramePr>
          <p:xfrm>
            <a:off x="8992" y="7796"/>
            <a:ext cx="575" cy="467"/>
          </p:xfrm>
          <a:graphic>
            <a:graphicData uri="http://schemas.openxmlformats.org/presentationml/2006/ole">
              <mc:AlternateContent xmlns:mc="http://schemas.openxmlformats.org/markup-compatibility/2006">
                <mc:Choice xmlns:v="urn:schemas-microsoft-com:vml" Requires="v">
                  <p:oleObj spid="_x0000_s5121" name="" r:id="rId3" imgW="203200" imgH="165100" progId="Equation.KSEE3">
                    <p:embed/>
                  </p:oleObj>
                </mc:Choice>
                <mc:Fallback>
                  <p:oleObj name="" r:id="rId3" imgW="203200" imgH="165100" progId="Equation.KSEE3">
                    <p:embed/>
                    <p:pic>
                      <p:nvPicPr>
                        <p:cNvPr id="0" name="图片 5120"/>
                        <p:cNvPicPr/>
                        <p:nvPr/>
                      </p:nvPicPr>
                      <p:blipFill>
                        <a:blip r:embed="rId4"/>
                        <a:stretch>
                          <a:fillRect/>
                        </a:stretch>
                      </p:blipFill>
                      <p:spPr>
                        <a:xfrm>
                          <a:off x="8992" y="7796"/>
                          <a:ext cx="575" cy="467"/>
                        </a:xfrm>
                        <a:prstGeom prst="rect">
                          <a:avLst/>
                        </a:prstGeom>
                      </p:spPr>
                    </p:pic>
                  </p:oleObj>
                </mc:Fallback>
              </mc:AlternateContent>
            </a:graphicData>
          </a:graphic>
        </p:graphicFrame>
      </p:grpSp>
      <p:graphicFrame>
        <p:nvGraphicFramePr>
          <p:cNvPr id="12" name="对象 11">
            <a:hlinkClick r:id="" action="ppaction://ole?verb="/>
          </p:cNvPr>
          <p:cNvGraphicFramePr>
            <a:graphicFrameLocks noChangeAspect="1"/>
          </p:cNvGraphicFramePr>
          <p:nvPr/>
        </p:nvGraphicFramePr>
        <p:xfrm>
          <a:off x="467678" y="3221990"/>
          <a:ext cx="6026150" cy="819150"/>
        </p:xfrm>
        <a:graphic>
          <a:graphicData uri="http://schemas.openxmlformats.org/presentationml/2006/ole">
            <mc:AlternateContent xmlns:mc="http://schemas.openxmlformats.org/markup-compatibility/2006">
              <mc:Choice xmlns:v="urn:schemas-microsoft-com:vml" Requires="v">
                <p:oleObj spid="_x0000_s5122" name="" r:id="rId5" imgW="2895600" imgH="393700" progId="Equation.KSEE3">
                  <p:embed/>
                </p:oleObj>
              </mc:Choice>
              <mc:Fallback>
                <p:oleObj name="" r:id="rId5" imgW="2895600" imgH="393700" progId="Equation.KSEE3">
                  <p:embed/>
                  <p:pic>
                    <p:nvPicPr>
                      <p:cNvPr id="0" name="图片 5121"/>
                      <p:cNvPicPr/>
                      <p:nvPr/>
                    </p:nvPicPr>
                    <p:blipFill>
                      <a:blip r:embed="rId6"/>
                      <a:stretch>
                        <a:fillRect/>
                      </a:stretch>
                    </p:blipFill>
                    <p:spPr>
                      <a:xfrm>
                        <a:off x="467678" y="3221990"/>
                        <a:ext cx="6026150" cy="819150"/>
                      </a:xfrm>
                      <a:prstGeom prst="rect">
                        <a:avLst/>
                      </a:prstGeom>
                    </p:spPr>
                  </p:pic>
                </p:oleObj>
              </mc:Fallback>
            </mc:AlternateContent>
          </a:graphicData>
        </a:graphic>
      </p:graphicFrame>
      <p:grpSp>
        <p:nvGrpSpPr>
          <p:cNvPr id="14" name="组合 13"/>
          <p:cNvGrpSpPr/>
          <p:nvPr/>
        </p:nvGrpSpPr>
        <p:grpSpPr>
          <a:xfrm>
            <a:off x="318135" y="4441190"/>
            <a:ext cx="6176010" cy="398780"/>
            <a:chOff x="598" y="1803"/>
            <a:chExt cx="9726" cy="628"/>
          </a:xfrm>
        </p:grpSpPr>
        <p:sp>
          <p:nvSpPr>
            <p:cNvPr id="15" name="文本框 14"/>
            <p:cNvSpPr txBox="1"/>
            <p:nvPr/>
          </p:nvSpPr>
          <p:spPr>
            <a:xfrm>
              <a:off x="598" y="1803"/>
              <a:ext cx="9727" cy="628"/>
            </a:xfrm>
            <a:prstGeom prst="rect">
              <a:avLst/>
            </a:prstGeom>
            <a:noFill/>
          </p:spPr>
          <p:txBody>
            <a:bodyPr wrap="square" rtlCol="0" anchor="t">
              <a:spAutoFit/>
            </a:bodyPr>
            <a:p>
              <a:r>
                <a:rPr lang="en-US" altLang="zh-CN" sz="2000">
                  <a:sym typeface="+mn-ea"/>
                </a:rPr>
                <a:t> Taking the limit                 , we can get: </a:t>
              </a:r>
              <a:endParaRPr lang="en-US" altLang="zh-CN" sz="2000">
                <a:sym typeface="+mn-ea"/>
              </a:endParaRPr>
            </a:p>
          </p:txBody>
        </p:sp>
        <p:graphicFrame>
          <p:nvGraphicFramePr>
            <p:cNvPr id="16" name="对象 15">
              <a:hlinkClick r:id="" action="ppaction://ole?verb="/>
            </p:cNvPr>
            <p:cNvGraphicFramePr>
              <a:graphicFrameLocks noChangeAspect="1"/>
            </p:cNvGraphicFramePr>
            <p:nvPr/>
          </p:nvGraphicFramePr>
          <p:xfrm>
            <a:off x="3456" y="1872"/>
            <a:ext cx="1370" cy="491"/>
          </p:xfrm>
          <a:graphic>
            <a:graphicData uri="http://schemas.openxmlformats.org/presentationml/2006/ole">
              <mc:AlternateContent xmlns:mc="http://schemas.openxmlformats.org/markup-compatibility/2006">
                <mc:Choice xmlns:v="urn:schemas-microsoft-com:vml" Requires="v">
                  <p:oleObj spid="_x0000_s17" name="" r:id="rId7" imgW="495300" imgH="177165" progId="Equation.KSEE3">
                    <p:embed/>
                  </p:oleObj>
                </mc:Choice>
                <mc:Fallback>
                  <p:oleObj name="" r:id="rId7" imgW="495300" imgH="177165" progId="Equation.KSEE3">
                    <p:embed/>
                    <p:pic>
                      <p:nvPicPr>
                        <p:cNvPr id="0" name="图片 3076"/>
                        <p:cNvPicPr/>
                        <p:nvPr/>
                      </p:nvPicPr>
                      <p:blipFill>
                        <a:blip r:embed="rId8"/>
                        <a:stretch>
                          <a:fillRect/>
                        </a:stretch>
                      </p:blipFill>
                      <p:spPr>
                        <a:xfrm>
                          <a:off x="3456" y="1872"/>
                          <a:ext cx="1370" cy="491"/>
                        </a:xfrm>
                        <a:prstGeom prst="rect">
                          <a:avLst/>
                        </a:prstGeom>
                      </p:spPr>
                    </p:pic>
                  </p:oleObj>
                </mc:Fallback>
              </mc:AlternateContent>
            </a:graphicData>
          </a:graphic>
        </p:graphicFrame>
      </p:grpSp>
      <p:grpSp>
        <p:nvGrpSpPr>
          <p:cNvPr id="23" name="组合 22"/>
          <p:cNvGrpSpPr/>
          <p:nvPr/>
        </p:nvGrpSpPr>
        <p:grpSpPr>
          <a:xfrm>
            <a:off x="412750" y="4978400"/>
            <a:ext cx="5485765" cy="887730"/>
            <a:chOff x="650" y="7840"/>
            <a:chExt cx="8639" cy="1398"/>
          </a:xfrm>
        </p:grpSpPr>
        <p:graphicFrame>
          <p:nvGraphicFramePr>
            <p:cNvPr id="18" name="对象 17">
              <a:hlinkClick r:id="" action="ppaction://ole?verb="/>
            </p:cNvPr>
            <p:cNvGraphicFramePr>
              <a:graphicFrameLocks noChangeAspect="1"/>
            </p:cNvGraphicFramePr>
            <p:nvPr/>
          </p:nvGraphicFramePr>
          <p:xfrm>
            <a:off x="650" y="7840"/>
            <a:ext cx="7040" cy="1399"/>
          </p:xfrm>
          <a:graphic>
            <a:graphicData uri="http://schemas.openxmlformats.org/presentationml/2006/ole">
              <mc:AlternateContent xmlns:mc="http://schemas.openxmlformats.org/markup-compatibility/2006">
                <mc:Choice xmlns:v="urn:schemas-microsoft-com:vml" Requires="v">
                  <p:oleObj spid="_x0000_s19" name="" r:id="rId9" imgW="1981200" imgH="393700" progId="Equation.KSEE3">
                    <p:embed/>
                  </p:oleObj>
                </mc:Choice>
                <mc:Fallback>
                  <p:oleObj name="" r:id="rId9" imgW="1981200" imgH="393700" progId="Equation.KSEE3">
                    <p:embed/>
                    <p:pic>
                      <p:nvPicPr>
                        <p:cNvPr id="0" name="图片 6144"/>
                        <p:cNvPicPr/>
                        <p:nvPr/>
                      </p:nvPicPr>
                      <p:blipFill>
                        <a:blip r:embed="rId10"/>
                        <a:stretch>
                          <a:fillRect/>
                        </a:stretch>
                      </p:blipFill>
                      <p:spPr>
                        <a:xfrm>
                          <a:off x="650" y="7840"/>
                          <a:ext cx="7040" cy="1399"/>
                        </a:xfrm>
                        <a:prstGeom prst="rect">
                          <a:avLst/>
                        </a:prstGeom>
                      </p:spPr>
                    </p:pic>
                  </p:oleObj>
                </mc:Fallback>
              </mc:AlternateContent>
            </a:graphicData>
          </a:graphic>
        </p:graphicFrame>
        <p:sp>
          <p:nvSpPr>
            <p:cNvPr id="20" name="文本框 19"/>
            <p:cNvSpPr txBox="1"/>
            <p:nvPr/>
          </p:nvSpPr>
          <p:spPr>
            <a:xfrm>
              <a:off x="8601" y="8250"/>
              <a:ext cx="688" cy="580"/>
            </a:xfrm>
            <a:prstGeom prst="rect">
              <a:avLst/>
            </a:prstGeom>
            <a:noFill/>
          </p:spPr>
          <p:txBody>
            <a:bodyPr wrap="none" rtlCol="0" anchor="t">
              <a:spAutoFit/>
            </a:bodyPr>
            <a:p>
              <a:r>
                <a:rPr lang="en-US" altLang="zh-CN">
                  <a:sym typeface="+mn-ea"/>
                </a:rPr>
                <a:t>(2)</a:t>
              </a:r>
              <a:endParaRPr lang="zh-CN" altLang="en-US"/>
            </a:p>
          </p:txBody>
        </p:sp>
      </p:grpSp>
    </p:spTree>
  </p:cSld>
  <p:clrMapOvr>
    <a:masterClrMapping/>
  </p:clrMapOvr>
  <p:transition spd="slow" advClick="0" advTm="0">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0256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1</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79730" y="1144905"/>
            <a:ext cx="6774815" cy="460375"/>
          </a:xfrm>
          <a:prstGeom prst="rect">
            <a:avLst/>
          </a:prstGeom>
          <a:noFill/>
        </p:spPr>
        <p:txBody>
          <a:bodyPr wrap="square" rtlCol="0" anchor="t">
            <a:spAutoFit/>
          </a:bodyPr>
          <a:p>
            <a:r>
              <a:rPr lang="en-US" altLang="zh-CN" sz="2400">
                <a:sym typeface="+mn-ea"/>
              </a:rPr>
              <a:t> So we get the telegraph equation in time domain: </a:t>
            </a:r>
            <a:endParaRPr lang="en-US" altLang="zh-CN" sz="2400">
              <a:sym typeface="+mn-ea"/>
            </a:endParaRPr>
          </a:p>
        </p:txBody>
      </p:sp>
      <p:graphicFrame>
        <p:nvGraphicFramePr>
          <p:cNvPr id="4" name="对象 3">
            <a:hlinkClick r:id="" action="ppaction://ole?verb="/>
          </p:cNvPr>
          <p:cNvGraphicFramePr>
            <a:graphicFrameLocks noChangeAspect="1"/>
          </p:cNvGraphicFramePr>
          <p:nvPr/>
        </p:nvGraphicFramePr>
        <p:xfrm>
          <a:off x="552450" y="1905000"/>
          <a:ext cx="4154170" cy="888365"/>
        </p:xfrm>
        <a:graphic>
          <a:graphicData uri="http://schemas.openxmlformats.org/presentationml/2006/ole">
            <mc:AlternateContent xmlns:mc="http://schemas.openxmlformats.org/markup-compatibility/2006">
              <mc:Choice xmlns:v="urn:schemas-microsoft-com:vml" Requires="v">
                <p:oleObj spid="_x0000_s6145" name="" r:id="rId1" imgW="1841500" imgH="393700" progId="Equation.KSEE3">
                  <p:embed/>
                </p:oleObj>
              </mc:Choice>
              <mc:Fallback>
                <p:oleObj name="" r:id="rId1" imgW="1841500" imgH="393700" progId="Equation.KSEE3">
                  <p:embed/>
                  <p:pic>
                    <p:nvPicPr>
                      <p:cNvPr id="0" name="图片 6144"/>
                      <p:cNvPicPr/>
                      <p:nvPr/>
                    </p:nvPicPr>
                    <p:blipFill>
                      <a:blip r:embed="rId2"/>
                      <a:stretch>
                        <a:fillRect/>
                      </a:stretch>
                    </p:blipFill>
                    <p:spPr>
                      <a:xfrm>
                        <a:off x="552450" y="1905000"/>
                        <a:ext cx="4154170" cy="888365"/>
                      </a:xfrm>
                      <a:prstGeom prst="rect">
                        <a:avLst/>
                      </a:prstGeom>
                    </p:spPr>
                  </p:pic>
                </p:oleObj>
              </mc:Fallback>
            </mc:AlternateContent>
          </a:graphicData>
        </a:graphic>
      </p:graphicFrame>
      <p:sp>
        <p:nvSpPr>
          <p:cNvPr id="5" name="文本框 4"/>
          <p:cNvSpPr txBox="1"/>
          <p:nvPr/>
        </p:nvSpPr>
        <p:spPr>
          <a:xfrm>
            <a:off x="5572760" y="2165350"/>
            <a:ext cx="436880" cy="368300"/>
          </a:xfrm>
          <a:prstGeom prst="rect">
            <a:avLst/>
          </a:prstGeom>
          <a:noFill/>
        </p:spPr>
        <p:txBody>
          <a:bodyPr wrap="none" rtlCol="0" anchor="t">
            <a:spAutoFit/>
          </a:bodyPr>
          <a:p>
            <a:r>
              <a:rPr lang="en-US" altLang="zh-CN">
                <a:sym typeface="+mn-ea"/>
              </a:rPr>
              <a:t>(1)</a:t>
            </a:r>
            <a:endParaRPr lang="zh-CN" altLang="en-US"/>
          </a:p>
        </p:txBody>
      </p:sp>
      <p:grpSp>
        <p:nvGrpSpPr>
          <p:cNvPr id="23" name="组合 22"/>
          <p:cNvGrpSpPr/>
          <p:nvPr/>
        </p:nvGrpSpPr>
        <p:grpSpPr>
          <a:xfrm>
            <a:off x="552450" y="2985135"/>
            <a:ext cx="5485765" cy="887730"/>
            <a:chOff x="650" y="7840"/>
            <a:chExt cx="8639" cy="1398"/>
          </a:xfrm>
        </p:grpSpPr>
        <p:graphicFrame>
          <p:nvGraphicFramePr>
            <p:cNvPr id="18" name="对象 17">
              <a:hlinkClick r:id="" action="ppaction://ole?verb="/>
            </p:cNvPr>
            <p:cNvGraphicFramePr>
              <a:graphicFrameLocks noChangeAspect="1"/>
            </p:cNvGraphicFramePr>
            <p:nvPr/>
          </p:nvGraphicFramePr>
          <p:xfrm>
            <a:off x="650" y="7840"/>
            <a:ext cx="7040" cy="1399"/>
          </p:xfrm>
          <a:graphic>
            <a:graphicData uri="http://schemas.openxmlformats.org/presentationml/2006/ole">
              <mc:AlternateContent xmlns:mc="http://schemas.openxmlformats.org/markup-compatibility/2006">
                <mc:Choice xmlns:v="urn:schemas-microsoft-com:vml" Requires="v">
                  <p:oleObj spid="_x0000_s19" name="" r:id="rId3" imgW="1981200" imgH="393700" progId="Equation.KSEE3">
                    <p:embed/>
                  </p:oleObj>
                </mc:Choice>
                <mc:Fallback>
                  <p:oleObj name="" r:id="rId3" imgW="1981200" imgH="393700" progId="Equation.KSEE3">
                    <p:embed/>
                    <p:pic>
                      <p:nvPicPr>
                        <p:cNvPr id="0" name="图片 6144"/>
                        <p:cNvPicPr/>
                        <p:nvPr/>
                      </p:nvPicPr>
                      <p:blipFill>
                        <a:blip r:embed="rId4"/>
                        <a:stretch>
                          <a:fillRect/>
                        </a:stretch>
                      </p:blipFill>
                      <p:spPr>
                        <a:xfrm>
                          <a:off x="650" y="7840"/>
                          <a:ext cx="7040" cy="1399"/>
                        </a:xfrm>
                        <a:prstGeom prst="rect">
                          <a:avLst/>
                        </a:prstGeom>
                      </p:spPr>
                    </p:pic>
                  </p:oleObj>
                </mc:Fallback>
              </mc:AlternateContent>
            </a:graphicData>
          </a:graphic>
        </p:graphicFrame>
        <p:sp>
          <p:nvSpPr>
            <p:cNvPr id="20" name="文本框 19"/>
            <p:cNvSpPr txBox="1"/>
            <p:nvPr/>
          </p:nvSpPr>
          <p:spPr>
            <a:xfrm>
              <a:off x="8601" y="8250"/>
              <a:ext cx="688" cy="580"/>
            </a:xfrm>
            <a:prstGeom prst="rect">
              <a:avLst/>
            </a:prstGeom>
            <a:noFill/>
          </p:spPr>
          <p:txBody>
            <a:bodyPr wrap="none" rtlCol="0" anchor="t">
              <a:spAutoFit/>
            </a:bodyPr>
            <a:p>
              <a:r>
                <a:rPr lang="en-US" altLang="zh-CN">
                  <a:sym typeface="+mn-ea"/>
                </a:rPr>
                <a:t>(2)</a:t>
              </a:r>
              <a:endParaRPr lang="zh-CN" altLang="en-US"/>
            </a:p>
          </p:txBody>
        </p:sp>
      </p:grpSp>
    </p:spTree>
  </p:cSld>
  <p:clrMapOvr>
    <a:masterClrMapping/>
  </p:clrMapOvr>
  <p:transition spd="slow" advClick="0" advTm="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0256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2565" y="2359660"/>
            <a:ext cx="6156960" cy="3497580"/>
          </a:xfrm>
          <a:prstGeom prst="rect">
            <a:avLst/>
          </a:prstGeom>
        </p:spPr>
      </p:pic>
      <p:sp>
        <p:nvSpPr>
          <p:cNvPr id="6" name="文本框 5"/>
          <p:cNvSpPr txBox="1"/>
          <p:nvPr/>
        </p:nvSpPr>
        <p:spPr>
          <a:xfrm>
            <a:off x="466090" y="917575"/>
            <a:ext cx="7383780" cy="1198880"/>
          </a:xfrm>
          <a:prstGeom prst="rect">
            <a:avLst/>
          </a:prstGeom>
          <a:noFill/>
        </p:spPr>
        <p:txBody>
          <a:bodyPr wrap="square" rtlCol="0">
            <a:spAutoFit/>
          </a:bodyPr>
          <a:p>
            <a:r>
              <a:rPr lang="en-US" altLang="zh-CN" sz="2400">
                <a:solidFill>
                  <a:srgbClr val="FF0000"/>
                </a:solidFill>
              </a:rPr>
              <a:t>Homework2: </a:t>
            </a:r>
            <a:endParaRPr lang="en-US" altLang="zh-CN" sz="2400">
              <a:solidFill>
                <a:srgbClr val="FF0000"/>
              </a:solidFill>
            </a:endParaRPr>
          </a:p>
          <a:p>
            <a:r>
              <a:rPr lang="en-US" altLang="zh-CN" sz="2400">
                <a:solidFill>
                  <a:srgbClr val="FF0000"/>
                </a:solidFill>
              </a:rPr>
              <a:t>Solutions for telegraph equations excited by lumped source---Green Function</a:t>
            </a:r>
            <a:endParaRPr lang="en-US" altLang="zh-CN" sz="2400">
              <a:solidFill>
                <a:srgbClr val="FF0000"/>
              </a:solidFill>
            </a:endParaRPr>
          </a:p>
        </p:txBody>
      </p:sp>
    </p:spTree>
  </p:cSld>
  <p:clrMapOvr>
    <a:masterClrMapping/>
  </p:clrMapOvr>
  <p:transition spd="slow" advClick="0" advTm="0">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038306" y="1070513"/>
            <a:ext cx="4891142" cy="2125280"/>
            <a:chOff x="6275089" y="2115885"/>
            <a:chExt cx="4891142" cy="2125280"/>
          </a:xfrm>
        </p:grpSpPr>
        <p:pic>
          <p:nvPicPr>
            <p:cNvPr id="4" name="图片 3"/>
            <p:cNvPicPr>
              <a:picLocks noChangeAspect="1"/>
            </p:cNvPicPr>
            <p:nvPr/>
          </p:nvPicPr>
          <p:blipFill rotWithShape="1">
            <a:blip r:embed="rId1"/>
            <a:srcRect l="24123" t="18293" r="25938" b="53672"/>
            <a:stretch>
              <a:fillRect/>
            </a:stretch>
          </p:blipFill>
          <p:spPr>
            <a:xfrm>
              <a:off x="6409592" y="2227725"/>
              <a:ext cx="4756639" cy="2013440"/>
            </a:xfrm>
            <a:prstGeom prst="rect">
              <a:avLst/>
            </a:prstGeom>
          </p:spPr>
        </p:pic>
        <p:pic>
          <p:nvPicPr>
            <p:cNvPr id="5" name="图片 4"/>
            <p:cNvPicPr>
              <a:picLocks noChangeAspect="1"/>
            </p:cNvPicPr>
            <p:nvPr/>
          </p:nvPicPr>
          <p:blipFill rotWithShape="1">
            <a:blip r:embed="rId2"/>
            <a:srcRect l="77822" t="79628"/>
            <a:stretch>
              <a:fillRect/>
            </a:stretch>
          </p:blipFill>
          <p:spPr>
            <a:xfrm>
              <a:off x="6275089" y="2115885"/>
              <a:ext cx="1055986" cy="411098"/>
            </a:xfrm>
            <a:prstGeom prst="rect">
              <a:avLst/>
            </a:prstGeom>
          </p:spPr>
        </p:pic>
        <p:pic>
          <p:nvPicPr>
            <p:cNvPr id="19" name="图片 18"/>
            <p:cNvPicPr>
              <a:picLocks noChangeAspect="1"/>
            </p:cNvPicPr>
            <p:nvPr/>
          </p:nvPicPr>
          <p:blipFill rotWithShape="1">
            <a:blip r:embed="rId2"/>
            <a:srcRect l="77822" t="79628"/>
            <a:stretch>
              <a:fillRect/>
            </a:stretch>
          </p:blipFill>
          <p:spPr>
            <a:xfrm>
              <a:off x="9697915" y="2142604"/>
              <a:ext cx="1468316" cy="411098"/>
            </a:xfrm>
            <a:prstGeom prst="rect">
              <a:avLst/>
            </a:prstGeom>
          </p:spPr>
        </p:pic>
      </p:grpSp>
      <p:sp>
        <p:nvSpPr>
          <p:cNvPr id="21" name="文本框 20"/>
          <p:cNvSpPr txBox="1"/>
          <p:nvPr/>
        </p:nvSpPr>
        <p:spPr>
          <a:xfrm>
            <a:off x="5551128" y="211821"/>
            <a:ext cx="5938367" cy="523220"/>
          </a:xfrm>
          <a:prstGeom prst="rect">
            <a:avLst/>
          </a:prstGeom>
          <a:noFill/>
        </p:spPr>
        <p:txBody>
          <a:bodyPr wrap="square" rtlCol="0" anchor="t">
            <a:spAutoFit/>
          </a:bodyPr>
          <a:lstStyle/>
          <a:p>
            <a:r>
              <a:rPr lang="en-US" altLang="zh-CN" sz="2800" dirty="0">
                <a:sym typeface="+mn-ea"/>
              </a:rPr>
              <a:t> </a:t>
            </a:r>
            <a:r>
              <a:rPr lang="en-US" altLang="zh-CN" sz="2800" dirty="0" smtClean="0">
                <a:sym typeface="+mn-ea"/>
              </a:rPr>
              <a:t>TL excited by a lumped </a:t>
            </a:r>
            <a:r>
              <a:rPr lang="en-US" altLang="zh-CN" sz="2800" dirty="0" smtClean="0">
                <a:solidFill>
                  <a:srgbClr val="FF0000"/>
                </a:solidFill>
                <a:sym typeface="+mn-ea"/>
              </a:rPr>
              <a:t>voltage</a:t>
            </a:r>
            <a:r>
              <a:rPr lang="en-US" altLang="zh-CN" sz="2800" dirty="0" smtClean="0">
                <a:sym typeface="+mn-ea"/>
              </a:rPr>
              <a:t> source</a:t>
            </a:r>
            <a:endParaRPr lang="en-US" altLang="zh-CN" sz="2800" dirty="0">
              <a:sym typeface="+mn-ea"/>
            </a:endParaRPr>
          </a:p>
        </p:txBody>
      </p:sp>
      <p:grpSp>
        <p:nvGrpSpPr>
          <p:cNvPr id="17" name="组合 16"/>
          <p:cNvGrpSpPr/>
          <p:nvPr/>
        </p:nvGrpSpPr>
        <p:grpSpPr>
          <a:xfrm>
            <a:off x="976188" y="922119"/>
            <a:ext cx="3675936" cy="707985"/>
            <a:chOff x="111414" y="2353846"/>
            <a:chExt cx="3675936" cy="707985"/>
          </a:xfrm>
        </p:grpSpPr>
        <p:sp>
          <p:nvSpPr>
            <p:cNvPr id="22" name="文本框 21"/>
            <p:cNvSpPr txBox="1"/>
            <p:nvPr/>
          </p:nvSpPr>
          <p:spPr>
            <a:xfrm>
              <a:off x="111414" y="2353945"/>
              <a:ext cx="3675936" cy="707886"/>
            </a:xfrm>
            <a:prstGeom prst="rect">
              <a:avLst/>
            </a:prstGeom>
            <a:noFill/>
          </p:spPr>
          <p:txBody>
            <a:bodyPr wrap="square" rtlCol="0" anchor="t">
              <a:spAutoFit/>
            </a:bodyPr>
            <a:lstStyle/>
            <a:p>
              <a:r>
                <a:rPr lang="en-US" altLang="zh-CN" sz="2000" dirty="0" smtClean="0">
                  <a:sym typeface="+mn-ea"/>
                </a:rPr>
                <a:t>For              , there is only                , </a:t>
              </a:r>
              <a:endParaRPr lang="en-US" altLang="zh-CN" sz="2000" dirty="0" smtClean="0">
                <a:sym typeface="+mn-ea"/>
              </a:endParaRPr>
            </a:p>
            <a:p>
              <a:r>
                <a:rPr lang="en-US" altLang="zh-CN" sz="2000" dirty="0">
                  <a:sym typeface="+mn-ea"/>
                </a:rPr>
                <a:t>t</a:t>
              </a:r>
              <a:r>
                <a:rPr lang="en-US" altLang="zh-CN" sz="2000" dirty="0" smtClean="0">
                  <a:sym typeface="+mn-ea"/>
                </a:rPr>
                <a:t>ravelling in         direction.</a:t>
              </a:r>
              <a:endParaRPr lang="en-US" altLang="zh-CN" sz="2000" dirty="0">
                <a:sym typeface="+mn-ea"/>
              </a:endParaRPr>
            </a:p>
          </p:txBody>
        </p:sp>
        <p:graphicFrame>
          <p:nvGraphicFramePr>
            <p:cNvPr id="7" name="对象 6"/>
            <p:cNvGraphicFramePr>
              <a:graphicFrameLocks noChangeAspect="1"/>
            </p:cNvGraphicFramePr>
            <p:nvPr/>
          </p:nvGraphicFramePr>
          <p:xfrm>
            <a:off x="630083" y="2353846"/>
            <a:ext cx="659130" cy="398780"/>
          </p:xfrm>
          <a:graphic>
            <a:graphicData uri="http://schemas.openxmlformats.org/presentationml/2006/ole">
              <mc:AlternateContent xmlns:mc="http://schemas.openxmlformats.org/markup-compatibility/2006">
                <mc:Choice xmlns:v="urn:schemas-microsoft-com:vml" Requires="v">
                  <p:oleObj spid="_x0000_s13382" name="Equation" r:id="rId3" imgW="8839200" imgH="5486400" progId="Equation.DSMT4">
                    <p:embed/>
                  </p:oleObj>
                </mc:Choice>
                <mc:Fallback>
                  <p:oleObj name="Equation" r:id="rId3" imgW="8839200" imgH="5486400" progId="Equation.DSMT4">
                    <p:embed/>
                    <p:pic>
                      <p:nvPicPr>
                        <p:cNvPr id="0" name="Object 7"/>
                        <p:cNvPicPr>
                          <a:picLocks noChangeAspect="1" noChangeArrowheads="1"/>
                        </p:cNvPicPr>
                        <p:nvPr/>
                      </p:nvPicPr>
                      <p:blipFill>
                        <a:blip r:embed="rId4"/>
                        <a:srcRect/>
                        <a:stretch>
                          <a:fillRect/>
                        </a:stretch>
                      </p:blipFill>
                      <p:spPr bwMode="auto">
                        <a:xfrm>
                          <a:off x="630083" y="2353846"/>
                          <a:ext cx="659130" cy="398780"/>
                        </a:xfrm>
                        <a:prstGeom prst="rect">
                          <a:avLst/>
                        </a:prstGeom>
                        <a:noFill/>
                      </p:spPr>
                    </p:pic>
                  </p:oleObj>
                </mc:Fallback>
              </mc:AlternateContent>
            </a:graphicData>
          </a:graphic>
        </p:graphicFrame>
        <p:graphicFrame>
          <p:nvGraphicFramePr>
            <p:cNvPr id="25" name="对象 24"/>
            <p:cNvGraphicFramePr>
              <a:graphicFrameLocks noChangeAspect="1"/>
            </p:cNvGraphicFramePr>
            <p:nvPr/>
          </p:nvGraphicFramePr>
          <p:xfrm>
            <a:off x="2870019" y="2376487"/>
            <a:ext cx="727075" cy="376238"/>
          </p:xfrm>
          <a:graphic>
            <a:graphicData uri="http://schemas.openxmlformats.org/presentationml/2006/ole">
              <mc:AlternateContent xmlns:mc="http://schemas.openxmlformats.org/markup-compatibility/2006">
                <mc:Choice xmlns:v="urn:schemas-microsoft-com:vml" Requires="v">
                  <p:oleObj spid="_x0000_s13383" name="Equation" r:id="rId5" imgW="9753600" imgH="5181600" progId="Equation.DSMT4">
                    <p:embed/>
                  </p:oleObj>
                </mc:Choice>
                <mc:Fallback>
                  <p:oleObj name="Equation" r:id="rId5" imgW="9753600" imgH="5181600" progId="Equation.DSMT4">
                    <p:embed/>
                    <p:pic>
                      <p:nvPicPr>
                        <p:cNvPr id="0" name="对象 6"/>
                        <p:cNvPicPr>
                          <a:picLocks noChangeAspect="1" noChangeArrowheads="1"/>
                        </p:cNvPicPr>
                        <p:nvPr/>
                      </p:nvPicPr>
                      <p:blipFill>
                        <a:blip r:embed="rId6"/>
                        <a:srcRect/>
                        <a:stretch>
                          <a:fillRect/>
                        </a:stretch>
                      </p:blipFill>
                      <p:spPr bwMode="auto">
                        <a:xfrm>
                          <a:off x="2870019" y="2376487"/>
                          <a:ext cx="727075" cy="376238"/>
                        </a:xfrm>
                        <a:prstGeom prst="rect">
                          <a:avLst/>
                        </a:prstGeom>
                        <a:noFill/>
                      </p:spPr>
                    </p:pic>
                  </p:oleObj>
                </mc:Fallback>
              </mc:AlternateContent>
            </a:graphicData>
          </a:graphic>
        </p:graphicFrame>
        <p:graphicFrame>
          <p:nvGraphicFramePr>
            <p:cNvPr id="26" name="对象 25"/>
            <p:cNvGraphicFramePr>
              <a:graphicFrameLocks noChangeAspect="1"/>
            </p:cNvGraphicFramePr>
            <p:nvPr/>
          </p:nvGraphicFramePr>
          <p:xfrm>
            <a:off x="1500188" y="2752725"/>
            <a:ext cx="339725" cy="200025"/>
          </p:xfrm>
          <a:graphic>
            <a:graphicData uri="http://schemas.openxmlformats.org/presentationml/2006/ole">
              <mc:AlternateContent xmlns:mc="http://schemas.openxmlformats.org/markup-compatibility/2006">
                <mc:Choice xmlns:v="urn:schemas-microsoft-com:vml" Requires="v">
                  <p:oleObj spid="_x0000_s13384" name="Equation" r:id="rId7" imgW="4572000" imgH="2743200" progId="Equation.DSMT4">
                    <p:embed/>
                  </p:oleObj>
                </mc:Choice>
                <mc:Fallback>
                  <p:oleObj name="Equation" r:id="rId7" imgW="4572000" imgH="2743200" progId="Equation.DSMT4">
                    <p:embed/>
                    <p:pic>
                      <p:nvPicPr>
                        <p:cNvPr id="0" name="对象 6"/>
                        <p:cNvPicPr>
                          <a:picLocks noChangeAspect="1" noChangeArrowheads="1"/>
                        </p:cNvPicPr>
                        <p:nvPr/>
                      </p:nvPicPr>
                      <p:blipFill>
                        <a:blip r:embed="rId8"/>
                        <a:srcRect/>
                        <a:stretch>
                          <a:fillRect/>
                        </a:stretch>
                      </p:blipFill>
                      <p:spPr bwMode="auto">
                        <a:xfrm>
                          <a:off x="1500188" y="2752725"/>
                          <a:ext cx="339725" cy="200025"/>
                        </a:xfrm>
                        <a:prstGeom prst="rect">
                          <a:avLst/>
                        </a:prstGeom>
                        <a:noFill/>
                      </p:spPr>
                    </p:pic>
                  </p:oleObj>
                </mc:Fallback>
              </mc:AlternateContent>
            </a:graphicData>
          </a:graphic>
        </p:graphicFrame>
      </p:grpSp>
      <p:grpSp>
        <p:nvGrpSpPr>
          <p:cNvPr id="31" name="组合 30"/>
          <p:cNvGrpSpPr/>
          <p:nvPr/>
        </p:nvGrpSpPr>
        <p:grpSpPr>
          <a:xfrm>
            <a:off x="6040898" y="917211"/>
            <a:ext cx="4503420" cy="707886"/>
            <a:chOff x="1028745" y="3512209"/>
            <a:chExt cx="4503420" cy="707886"/>
          </a:xfrm>
        </p:grpSpPr>
        <p:sp>
          <p:nvSpPr>
            <p:cNvPr id="27" name="文本框 26"/>
            <p:cNvSpPr txBox="1"/>
            <p:nvPr/>
          </p:nvSpPr>
          <p:spPr>
            <a:xfrm>
              <a:off x="1028745" y="3512209"/>
              <a:ext cx="4503420" cy="707886"/>
            </a:xfrm>
            <a:prstGeom prst="rect">
              <a:avLst/>
            </a:prstGeom>
            <a:noFill/>
          </p:spPr>
          <p:txBody>
            <a:bodyPr wrap="square" rtlCol="0" anchor="t">
              <a:spAutoFit/>
            </a:bodyPr>
            <a:lstStyle/>
            <a:p>
              <a:r>
                <a:rPr lang="en-US" altLang="zh-CN" sz="2000" dirty="0" smtClean="0">
                  <a:sym typeface="+mn-ea"/>
                </a:rPr>
                <a:t>For              , there is only                , </a:t>
              </a:r>
              <a:endParaRPr lang="en-US" altLang="zh-CN" sz="2000" dirty="0" smtClean="0">
                <a:sym typeface="+mn-ea"/>
              </a:endParaRPr>
            </a:p>
            <a:p>
              <a:r>
                <a:rPr lang="en-US" altLang="zh-CN" sz="2000" dirty="0">
                  <a:sym typeface="+mn-ea"/>
                </a:rPr>
                <a:t>t</a:t>
              </a:r>
              <a:r>
                <a:rPr lang="en-US" altLang="zh-CN" sz="2000" dirty="0" smtClean="0">
                  <a:sym typeface="+mn-ea"/>
                </a:rPr>
                <a:t>ravelling in         direction.</a:t>
              </a:r>
              <a:endParaRPr lang="en-US" altLang="zh-CN" sz="2000" dirty="0">
                <a:sym typeface="+mn-ea"/>
              </a:endParaRPr>
            </a:p>
          </p:txBody>
        </p:sp>
        <p:graphicFrame>
          <p:nvGraphicFramePr>
            <p:cNvPr id="28" name="对象 27"/>
            <p:cNvGraphicFramePr>
              <a:graphicFrameLocks noChangeAspect="1"/>
            </p:cNvGraphicFramePr>
            <p:nvPr/>
          </p:nvGraphicFramePr>
          <p:xfrm>
            <a:off x="1547267" y="3561954"/>
            <a:ext cx="659423" cy="398978"/>
          </p:xfrm>
          <a:graphic>
            <a:graphicData uri="http://schemas.openxmlformats.org/presentationml/2006/ole">
              <mc:AlternateContent xmlns:mc="http://schemas.openxmlformats.org/markup-compatibility/2006">
                <mc:Choice xmlns:v="urn:schemas-microsoft-com:vml" Requires="v">
                  <p:oleObj spid="_x0000_s13385" name="Equation" r:id="rId9" imgW="8839200" imgH="5486400" progId="Equation.DSMT4">
                    <p:embed/>
                  </p:oleObj>
                </mc:Choice>
                <mc:Fallback>
                  <p:oleObj name="Equation" r:id="rId9" imgW="8839200" imgH="5486400" progId="Equation.DSMT4">
                    <p:embed/>
                    <p:pic>
                      <p:nvPicPr>
                        <p:cNvPr id="0" name="对象 6"/>
                        <p:cNvPicPr>
                          <a:picLocks noChangeAspect="1" noChangeArrowheads="1"/>
                        </p:cNvPicPr>
                        <p:nvPr/>
                      </p:nvPicPr>
                      <p:blipFill>
                        <a:blip r:embed="rId10"/>
                        <a:srcRect/>
                        <a:stretch>
                          <a:fillRect/>
                        </a:stretch>
                      </p:blipFill>
                      <p:spPr bwMode="auto">
                        <a:xfrm>
                          <a:off x="1547267" y="3561954"/>
                          <a:ext cx="659423" cy="398978"/>
                        </a:xfrm>
                        <a:prstGeom prst="rect">
                          <a:avLst/>
                        </a:prstGeom>
                        <a:noFill/>
                      </p:spPr>
                    </p:pic>
                  </p:oleObj>
                </mc:Fallback>
              </mc:AlternateContent>
            </a:graphicData>
          </a:graphic>
        </p:graphicFrame>
        <p:graphicFrame>
          <p:nvGraphicFramePr>
            <p:cNvPr id="29" name="对象 28"/>
            <p:cNvGraphicFramePr>
              <a:graphicFrameLocks noChangeAspect="1"/>
            </p:cNvGraphicFramePr>
            <p:nvPr/>
          </p:nvGraphicFramePr>
          <p:xfrm>
            <a:off x="3787350" y="3584694"/>
            <a:ext cx="727075" cy="376238"/>
          </p:xfrm>
          <a:graphic>
            <a:graphicData uri="http://schemas.openxmlformats.org/presentationml/2006/ole">
              <mc:AlternateContent xmlns:mc="http://schemas.openxmlformats.org/markup-compatibility/2006">
                <mc:Choice xmlns:v="urn:schemas-microsoft-com:vml" Requires="v">
                  <p:oleObj spid="_x0000_s13386" name="Equation" r:id="rId11" imgW="9753600" imgH="5181600" progId="Equation.DSMT4">
                    <p:embed/>
                  </p:oleObj>
                </mc:Choice>
                <mc:Fallback>
                  <p:oleObj name="Equation" r:id="rId11" imgW="9753600" imgH="5181600" progId="Equation.DSMT4">
                    <p:embed/>
                    <p:pic>
                      <p:nvPicPr>
                        <p:cNvPr id="0" name="对象 24"/>
                        <p:cNvPicPr>
                          <a:picLocks noChangeAspect="1" noChangeArrowheads="1"/>
                        </p:cNvPicPr>
                        <p:nvPr/>
                      </p:nvPicPr>
                      <p:blipFill>
                        <a:blip r:embed="rId12"/>
                        <a:srcRect/>
                        <a:stretch>
                          <a:fillRect/>
                        </a:stretch>
                      </p:blipFill>
                      <p:spPr bwMode="auto">
                        <a:xfrm>
                          <a:off x="3787350" y="3584694"/>
                          <a:ext cx="727075" cy="376238"/>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2406650" y="3949700"/>
            <a:ext cx="363538" cy="222250"/>
          </p:xfrm>
          <a:graphic>
            <a:graphicData uri="http://schemas.openxmlformats.org/presentationml/2006/ole">
              <mc:AlternateContent xmlns:mc="http://schemas.openxmlformats.org/markup-compatibility/2006">
                <mc:Choice xmlns:v="urn:schemas-microsoft-com:vml" Requires="v">
                  <p:oleObj spid="_x0000_s13387" name="Equation" r:id="rId13" imgW="4876800" imgH="3048000" progId="Equation.DSMT4">
                    <p:embed/>
                  </p:oleObj>
                </mc:Choice>
                <mc:Fallback>
                  <p:oleObj name="Equation" r:id="rId13" imgW="4876800" imgH="3048000" progId="Equation.DSMT4">
                    <p:embed/>
                    <p:pic>
                      <p:nvPicPr>
                        <p:cNvPr id="0" name="对象 25"/>
                        <p:cNvPicPr>
                          <a:picLocks noChangeAspect="1" noChangeArrowheads="1"/>
                        </p:cNvPicPr>
                        <p:nvPr/>
                      </p:nvPicPr>
                      <p:blipFill>
                        <a:blip r:embed="rId14"/>
                        <a:srcRect/>
                        <a:stretch>
                          <a:fillRect/>
                        </a:stretch>
                      </p:blipFill>
                      <p:spPr bwMode="auto">
                        <a:xfrm>
                          <a:off x="2406650" y="3949700"/>
                          <a:ext cx="363538" cy="222250"/>
                        </a:xfrm>
                        <a:prstGeom prst="rect">
                          <a:avLst/>
                        </a:prstGeom>
                        <a:noFill/>
                      </p:spPr>
                    </p:pic>
                  </p:oleObj>
                </mc:Fallback>
              </mc:AlternateContent>
            </a:graphicData>
          </a:graphic>
        </p:graphicFrame>
      </p:grpSp>
      <p:graphicFrame>
        <p:nvGraphicFramePr>
          <p:cNvPr id="33" name="对象 32"/>
          <p:cNvGraphicFramePr>
            <a:graphicFrameLocks noChangeAspect="1"/>
          </p:cNvGraphicFramePr>
          <p:nvPr/>
        </p:nvGraphicFramePr>
        <p:xfrm>
          <a:off x="8292608" y="2075955"/>
          <a:ext cx="2128837" cy="533400"/>
        </p:xfrm>
        <a:graphic>
          <a:graphicData uri="http://schemas.openxmlformats.org/presentationml/2006/ole">
            <mc:AlternateContent xmlns:mc="http://schemas.openxmlformats.org/markup-compatibility/2006">
              <mc:Choice xmlns:v="urn:schemas-microsoft-com:vml" Requires="v">
                <p:oleObj spid="_x0000_s13388" name="Equation" r:id="rId15" imgW="28651200" imgH="7315200" progId="Equation.DSMT4">
                  <p:embed/>
                </p:oleObj>
              </mc:Choice>
              <mc:Fallback>
                <p:oleObj name="Equation" r:id="rId15" imgW="28651200" imgH="7315200" progId="Equation.DSMT4">
                  <p:embed/>
                  <p:pic>
                    <p:nvPicPr>
                      <p:cNvPr id="0" name="对象 25"/>
                      <p:cNvPicPr>
                        <a:picLocks noChangeAspect="1" noChangeArrowheads="1"/>
                      </p:cNvPicPr>
                      <p:nvPr/>
                    </p:nvPicPr>
                    <p:blipFill>
                      <a:blip r:embed="rId16"/>
                      <a:srcRect/>
                      <a:stretch>
                        <a:fillRect/>
                      </a:stretch>
                    </p:blipFill>
                    <p:spPr bwMode="auto">
                      <a:xfrm>
                        <a:off x="8292608" y="2075955"/>
                        <a:ext cx="2128837" cy="533400"/>
                      </a:xfrm>
                      <a:prstGeom prst="rect">
                        <a:avLst/>
                      </a:prstGeom>
                      <a:noFill/>
                    </p:spPr>
                  </p:pic>
                </p:oleObj>
              </mc:Fallback>
            </mc:AlternateContent>
          </a:graphicData>
        </a:graphic>
      </p:graphicFrame>
      <p:graphicFrame>
        <p:nvGraphicFramePr>
          <p:cNvPr id="34" name="对象 33"/>
          <p:cNvGraphicFramePr>
            <a:graphicFrameLocks noChangeAspect="1"/>
          </p:cNvGraphicFramePr>
          <p:nvPr/>
        </p:nvGraphicFramePr>
        <p:xfrm>
          <a:off x="8292608" y="1634769"/>
          <a:ext cx="2219325" cy="488950"/>
        </p:xfrm>
        <a:graphic>
          <a:graphicData uri="http://schemas.openxmlformats.org/presentationml/2006/ole">
            <mc:AlternateContent xmlns:mc="http://schemas.openxmlformats.org/markup-compatibility/2006">
              <mc:Choice xmlns:v="urn:schemas-microsoft-com:vml" Requires="v">
                <p:oleObj spid="_x0000_s13389" name="Equation" r:id="rId17" imgW="29870400" imgH="6705600" progId="Equation.DSMT4">
                  <p:embed/>
                </p:oleObj>
              </mc:Choice>
              <mc:Fallback>
                <p:oleObj name="Equation" r:id="rId17" imgW="29870400" imgH="6705600" progId="Equation.DSMT4">
                  <p:embed/>
                  <p:pic>
                    <p:nvPicPr>
                      <p:cNvPr id="0" name="对象 32"/>
                      <p:cNvPicPr>
                        <a:picLocks noChangeAspect="1" noChangeArrowheads="1"/>
                      </p:cNvPicPr>
                      <p:nvPr/>
                    </p:nvPicPr>
                    <p:blipFill>
                      <a:blip r:embed="rId18"/>
                      <a:srcRect/>
                      <a:stretch>
                        <a:fillRect/>
                      </a:stretch>
                    </p:blipFill>
                    <p:spPr bwMode="auto">
                      <a:xfrm>
                        <a:off x="8292608" y="1634769"/>
                        <a:ext cx="2219325" cy="488950"/>
                      </a:xfrm>
                      <a:prstGeom prst="rect">
                        <a:avLst/>
                      </a:prstGeom>
                      <a:noFill/>
                    </p:spPr>
                  </p:pic>
                </p:oleObj>
              </mc:Fallback>
            </mc:AlternateContent>
          </a:graphicData>
        </a:graphic>
      </p:graphicFrame>
      <p:grpSp>
        <p:nvGrpSpPr>
          <p:cNvPr id="37" name="组合 36"/>
          <p:cNvGrpSpPr/>
          <p:nvPr/>
        </p:nvGrpSpPr>
        <p:grpSpPr>
          <a:xfrm>
            <a:off x="1514556" y="3166517"/>
            <a:ext cx="7842470" cy="488950"/>
            <a:chOff x="1265909" y="3852118"/>
            <a:chExt cx="7842470" cy="488950"/>
          </a:xfrm>
        </p:grpSpPr>
        <p:sp>
          <p:nvSpPr>
            <p:cNvPr id="35" name="文本框 34"/>
            <p:cNvSpPr txBox="1"/>
            <p:nvPr/>
          </p:nvSpPr>
          <p:spPr>
            <a:xfrm>
              <a:off x="1265909" y="3940958"/>
              <a:ext cx="7842470" cy="400110"/>
            </a:xfrm>
            <a:prstGeom prst="rect">
              <a:avLst/>
            </a:prstGeom>
            <a:noFill/>
          </p:spPr>
          <p:txBody>
            <a:bodyPr wrap="square" rtlCol="0" anchor="t">
              <a:spAutoFit/>
            </a:bodyPr>
            <a:lstStyle/>
            <a:p>
              <a:r>
                <a:rPr lang="en-US" altLang="zh-CN" sz="2000" dirty="0" smtClean="0">
                  <a:sym typeface="+mn-ea"/>
                </a:rPr>
                <a:t>At              , current is continuous while there is a voltage difference        .</a:t>
              </a:r>
              <a:endParaRPr lang="en-US" altLang="zh-CN" sz="2000" dirty="0">
                <a:sym typeface="+mn-ea"/>
              </a:endParaRPr>
            </a:p>
          </p:txBody>
        </p:sp>
        <p:graphicFrame>
          <p:nvGraphicFramePr>
            <p:cNvPr id="36" name="对象 35"/>
            <p:cNvGraphicFramePr>
              <a:graphicFrameLocks noChangeAspect="1"/>
            </p:cNvGraphicFramePr>
            <p:nvPr/>
          </p:nvGraphicFramePr>
          <p:xfrm>
            <a:off x="1646600" y="3942090"/>
            <a:ext cx="659423" cy="398978"/>
          </p:xfrm>
          <a:graphic>
            <a:graphicData uri="http://schemas.openxmlformats.org/presentationml/2006/ole">
              <mc:AlternateContent xmlns:mc="http://schemas.openxmlformats.org/markup-compatibility/2006">
                <mc:Choice xmlns:v="urn:schemas-microsoft-com:vml" Requires="v">
                  <p:oleObj spid="_x0000_s13390" name="Equation" r:id="rId19" imgW="8839200" imgH="5486400" progId="Equation.DSMT4">
                    <p:embed/>
                  </p:oleObj>
                </mc:Choice>
                <mc:Fallback>
                  <p:oleObj name="Equation" r:id="rId19" imgW="8839200" imgH="5486400" progId="Equation.DSMT4">
                    <p:embed/>
                    <p:pic>
                      <p:nvPicPr>
                        <p:cNvPr id="0" name="对象 6"/>
                        <p:cNvPicPr>
                          <a:picLocks noChangeAspect="1" noChangeArrowheads="1"/>
                        </p:cNvPicPr>
                        <p:nvPr/>
                      </p:nvPicPr>
                      <p:blipFill>
                        <a:blip r:embed="rId20"/>
                        <a:srcRect/>
                        <a:stretch>
                          <a:fillRect/>
                        </a:stretch>
                      </p:blipFill>
                      <p:spPr bwMode="auto">
                        <a:xfrm>
                          <a:off x="1646600" y="3942090"/>
                          <a:ext cx="659423" cy="398978"/>
                        </a:xfrm>
                        <a:prstGeom prst="rect">
                          <a:avLst/>
                        </a:prstGeom>
                        <a:noFill/>
                      </p:spPr>
                    </p:pic>
                  </p:oleObj>
                </mc:Fallback>
              </mc:AlternateContent>
            </a:graphicData>
          </a:graphic>
        </p:graphicFrame>
        <p:graphicFrame>
          <p:nvGraphicFramePr>
            <p:cNvPr id="38" name="对象 37"/>
            <p:cNvGraphicFramePr>
              <a:graphicFrameLocks noChangeAspect="1"/>
            </p:cNvGraphicFramePr>
            <p:nvPr/>
          </p:nvGraphicFramePr>
          <p:xfrm>
            <a:off x="8285651" y="3852118"/>
            <a:ext cx="361950" cy="488950"/>
          </p:xfrm>
          <a:graphic>
            <a:graphicData uri="http://schemas.openxmlformats.org/presentationml/2006/ole">
              <mc:AlternateContent xmlns:mc="http://schemas.openxmlformats.org/markup-compatibility/2006">
                <mc:Choice xmlns:v="urn:schemas-microsoft-com:vml" Requires="v">
                  <p:oleObj spid="_x0000_s13391" name="Equation" r:id="rId21" imgW="4876800" imgH="6705600" progId="Equation.DSMT4">
                    <p:embed/>
                  </p:oleObj>
                </mc:Choice>
                <mc:Fallback>
                  <p:oleObj name="Equation" r:id="rId21" imgW="4876800" imgH="6705600" progId="Equation.DSMT4">
                    <p:embed/>
                    <p:pic>
                      <p:nvPicPr>
                        <p:cNvPr id="0" name="对象 33"/>
                        <p:cNvPicPr>
                          <a:picLocks noChangeAspect="1" noChangeArrowheads="1"/>
                        </p:cNvPicPr>
                        <p:nvPr/>
                      </p:nvPicPr>
                      <p:blipFill>
                        <a:blip r:embed="rId22"/>
                        <a:srcRect/>
                        <a:stretch>
                          <a:fillRect/>
                        </a:stretch>
                      </p:blipFill>
                      <p:spPr bwMode="auto">
                        <a:xfrm>
                          <a:off x="8285651" y="3852118"/>
                          <a:ext cx="361950" cy="488950"/>
                        </a:xfrm>
                        <a:prstGeom prst="rect">
                          <a:avLst/>
                        </a:prstGeom>
                        <a:noFill/>
                      </p:spPr>
                    </p:pic>
                  </p:oleObj>
                </mc:Fallback>
              </mc:AlternateContent>
            </a:graphicData>
          </a:graphic>
        </p:graphicFrame>
      </p:grpSp>
      <p:grpSp>
        <p:nvGrpSpPr>
          <p:cNvPr id="42" name="组合 41"/>
          <p:cNvGrpSpPr/>
          <p:nvPr/>
        </p:nvGrpSpPr>
        <p:grpSpPr>
          <a:xfrm>
            <a:off x="1867217" y="3837077"/>
            <a:ext cx="5009272" cy="1555750"/>
            <a:chOff x="2114302" y="4156919"/>
            <a:chExt cx="5009272" cy="1555750"/>
          </a:xfrm>
        </p:grpSpPr>
        <p:graphicFrame>
          <p:nvGraphicFramePr>
            <p:cNvPr id="40" name="对象 39"/>
            <p:cNvGraphicFramePr>
              <a:graphicFrameLocks noChangeAspect="1"/>
            </p:cNvGraphicFramePr>
            <p:nvPr/>
          </p:nvGraphicFramePr>
          <p:xfrm>
            <a:off x="3077280" y="4624351"/>
            <a:ext cx="90170" cy="19050"/>
          </p:xfrm>
          <a:graphic>
            <a:graphicData uri="http://schemas.openxmlformats.org/presentationml/2006/ole">
              <mc:AlternateContent xmlns:mc="http://schemas.openxmlformats.org/markup-compatibility/2006">
                <mc:Choice xmlns:v="urn:schemas-microsoft-com:vml" Requires="v">
                  <p:oleObj spid="_x0000_s13392" name="Equation" r:id="rId23" imgW="1206500" imgH="254000" progId="Equation.DSMT4">
                    <p:embed/>
                  </p:oleObj>
                </mc:Choice>
                <mc:Fallback>
                  <p:oleObj name="Equation" r:id="rId23" imgW="1206500" imgH="254000" progId="Equation.DSMT4">
                    <p:embed/>
                    <p:pic>
                      <p:nvPicPr>
                        <p:cNvPr id="0" name="对象 33"/>
                        <p:cNvPicPr>
                          <a:picLocks noChangeAspect="1" noChangeArrowheads="1"/>
                        </p:cNvPicPr>
                        <p:nvPr/>
                      </p:nvPicPr>
                      <p:blipFill>
                        <a:blip r:embed="rId24"/>
                        <a:srcRect/>
                        <a:stretch>
                          <a:fillRect/>
                        </a:stretch>
                      </p:blipFill>
                      <p:spPr bwMode="auto">
                        <a:xfrm>
                          <a:off x="3077280" y="4624351"/>
                          <a:ext cx="90170" cy="19050"/>
                        </a:xfrm>
                        <a:prstGeom prst="rect">
                          <a:avLst/>
                        </a:prstGeom>
                        <a:noFill/>
                      </p:spPr>
                    </p:pic>
                  </p:oleObj>
                </mc:Fallback>
              </mc:AlternateContent>
            </a:graphicData>
          </a:graphic>
        </p:graphicFrame>
        <p:graphicFrame>
          <p:nvGraphicFramePr>
            <p:cNvPr id="41" name="对象 40"/>
            <p:cNvGraphicFramePr>
              <a:graphicFrameLocks noChangeAspect="1"/>
            </p:cNvGraphicFramePr>
            <p:nvPr/>
          </p:nvGraphicFramePr>
          <p:xfrm>
            <a:off x="2114302" y="4856126"/>
            <a:ext cx="2016125" cy="733425"/>
          </p:xfrm>
          <a:graphic>
            <a:graphicData uri="http://schemas.openxmlformats.org/presentationml/2006/ole">
              <mc:AlternateContent xmlns:mc="http://schemas.openxmlformats.org/markup-compatibility/2006">
                <mc:Choice xmlns:v="urn:schemas-microsoft-com:vml" Requires="v">
                  <p:oleObj spid="_x0000_s13393" name="Equation" r:id="rId25" imgW="27127200" imgH="10058400" progId="Equation.DSMT4">
                    <p:embed/>
                  </p:oleObj>
                </mc:Choice>
                <mc:Fallback>
                  <p:oleObj name="Equation" r:id="rId25" imgW="27127200" imgH="10058400" progId="Equation.DSMT4">
                    <p:embed/>
                    <p:pic>
                      <p:nvPicPr>
                        <p:cNvPr id="0" name="对象 39"/>
                        <p:cNvPicPr>
                          <a:picLocks noChangeAspect="1" noChangeArrowheads="1"/>
                        </p:cNvPicPr>
                        <p:nvPr/>
                      </p:nvPicPr>
                      <p:blipFill>
                        <a:blip r:embed="rId26"/>
                        <a:srcRect/>
                        <a:stretch>
                          <a:fillRect/>
                        </a:stretch>
                      </p:blipFill>
                      <p:spPr bwMode="auto">
                        <a:xfrm>
                          <a:off x="2114302" y="4856126"/>
                          <a:ext cx="2016125" cy="733425"/>
                        </a:xfrm>
                        <a:prstGeom prst="rect">
                          <a:avLst/>
                        </a:prstGeom>
                        <a:noFill/>
                      </p:spPr>
                    </p:pic>
                  </p:oleObj>
                </mc:Fallback>
              </mc:AlternateContent>
            </a:graphicData>
          </a:graphic>
        </p:graphicFrame>
        <p:sp>
          <p:nvSpPr>
            <p:cNvPr id="39" name="右箭头 38"/>
            <p:cNvSpPr/>
            <p:nvPr/>
          </p:nvSpPr>
          <p:spPr>
            <a:xfrm>
              <a:off x="4557103" y="4742241"/>
              <a:ext cx="765224" cy="524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对象 42"/>
            <p:cNvGraphicFramePr>
              <a:graphicFrameLocks noChangeAspect="1"/>
            </p:cNvGraphicFramePr>
            <p:nvPr/>
          </p:nvGraphicFramePr>
          <p:xfrm>
            <a:off x="5537661" y="4934794"/>
            <a:ext cx="1585913" cy="777875"/>
          </p:xfrm>
          <a:graphic>
            <a:graphicData uri="http://schemas.openxmlformats.org/presentationml/2006/ole">
              <mc:AlternateContent xmlns:mc="http://schemas.openxmlformats.org/markup-compatibility/2006">
                <mc:Choice xmlns:v="urn:schemas-microsoft-com:vml" Requires="v">
                  <p:oleObj spid="_x0000_s13394" name="Equation" r:id="rId27" imgW="21336000" imgH="10668000" progId="Equation.DSMT4">
                    <p:embed/>
                  </p:oleObj>
                </mc:Choice>
                <mc:Fallback>
                  <p:oleObj name="Equation" r:id="rId27" imgW="21336000" imgH="10668000" progId="Equation.DSMT4">
                    <p:embed/>
                    <p:pic>
                      <p:nvPicPr>
                        <p:cNvPr id="0" name="对象 40"/>
                        <p:cNvPicPr>
                          <a:picLocks noChangeAspect="1" noChangeArrowheads="1"/>
                        </p:cNvPicPr>
                        <p:nvPr/>
                      </p:nvPicPr>
                      <p:blipFill>
                        <a:blip r:embed="rId28"/>
                        <a:srcRect/>
                        <a:stretch>
                          <a:fillRect/>
                        </a:stretch>
                      </p:blipFill>
                      <p:spPr bwMode="auto">
                        <a:xfrm>
                          <a:off x="5537661" y="4934794"/>
                          <a:ext cx="1585913" cy="777875"/>
                        </a:xfrm>
                        <a:prstGeom prst="rect">
                          <a:avLst/>
                        </a:prstGeom>
                        <a:noFill/>
                      </p:spPr>
                    </p:pic>
                  </p:oleObj>
                </mc:Fallback>
              </mc:AlternateContent>
            </a:graphicData>
          </a:graphic>
        </p:graphicFrame>
        <p:graphicFrame>
          <p:nvGraphicFramePr>
            <p:cNvPr id="44" name="对象 43"/>
            <p:cNvGraphicFramePr>
              <a:graphicFrameLocks noChangeAspect="1"/>
            </p:cNvGraphicFramePr>
            <p:nvPr/>
          </p:nvGraphicFramePr>
          <p:xfrm>
            <a:off x="5674187" y="4156919"/>
            <a:ext cx="1312863" cy="777875"/>
          </p:xfrm>
          <a:graphic>
            <a:graphicData uri="http://schemas.openxmlformats.org/presentationml/2006/ole">
              <mc:AlternateContent xmlns:mc="http://schemas.openxmlformats.org/markup-compatibility/2006">
                <mc:Choice xmlns:v="urn:schemas-microsoft-com:vml" Requires="v">
                  <p:oleObj spid="_x0000_s13395" name="Equation" r:id="rId29" imgW="17678400" imgH="10668000" progId="Equation.DSMT4">
                    <p:embed/>
                  </p:oleObj>
                </mc:Choice>
                <mc:Fallback>
                  <p:oleObj name="Equation" r:id="rId29" imgW="17678400" imgH="10668000" progId="Equation.DSMT4">
                    <p:embed/>
                    <p:pic>
                      <p:nvPicPr>
                        <p:cNvPr id="0" name="对象 42"/>
                        <p:cNvPicPr>
                          <a:picLocks noChangeAspect="1" noChangeArrowheads="1"/>
                        </p:cNvPicPr>
                        <p:nvPr/>
                      </p:nvPicPr>
                      <p:blipFill>
                        <a:blip r:embed="rId30"/>
                        <a:srcRect/>
                        <a:stretch>
                          <a:fillRect/>
                        </a:stretch>
                      </p:blipFill>
                      <p:spPr bwMode="auto">
                        <a:xfrm>
                          <a:off x="5674187" y="4156919"/>
                          <a:ext cx="1312863" cy="777875"/>
                        </a:xfrm>
                        <a:prstGeom prst="rect">
                          <a:avLst/>
                        </a:prstGeom>
                        <a:noFill/>
                      </p:spPr>
                    </p:pic>
                  </p:oleObj>
                </mc:Fallback>
              </mc:AlternateContent>
            </a:graphicData>
          </a:graphic>
        </p:graphicFrame>
      </p:grpSp>
      <p:sp>
        <p:nvSpPr>
          <p:cNvPr id="46" name="文本框 45"/>
          <p:cNvSpPr txBox="1"/>
          <p:nvPr/>
        </p:nvSpPr>
        <p:spPr>
          <a:xfrm>
            <a:off x="1320588" y="5465864"/>
            <a:ext cx="1528120" cy="400110"/>
          </a:xfrm>
          <a:prstGeom prst="rect">
            <a:avLst/>
          </a:prstGeom>
          <a:noFill/>
        </p:spPr>
        <p:txBody>
          <a:bodyPr wrap="square" rtlCol="0" anchor="t">
            <a:spAutoFit/>
          </a:bodyPr>
          <a:lstStyle/>
          <a:p>
            <a:r>
              <a:rPr lang="en-US" altLang="zh-CN" sz="2000" dirty="0" smtClean="0">
                <a:sym typeface="+mn-ea"/>
              </a:rPr>
              <a:t>For               , </a:t>
            </a:r>
            <a:endParaRPr lang="en-US" altLang="zh-CN" sz="2000" dirty="0">
              <a:sym typeface="+mn-ea"/>
            </a:endParaRPr>
          </a:p>
        </p:txBody>
      </p:sp>
      <p:sp>
        <p:nvSpPr>
          <p:cNvPr id="47" name="文本框 46"/>
          <p:cNvSpPr txBox="1"/>
          <p:nvPr/>
        </p:nvSpPr>
        <p:spPr>
          <a:xfrm>
            <a:off x="1320588" y="6212377"/>
            <a:ext cx="1528120" cy="400110"/>
          </a:xfrm>
          <a:prstGeom prst="rect">
            <a:avLst/>
          </a:prstGeom>
          <a:noFill/>
        </p:spPr>
        <p:txBody>
          <a:bodyPr wrap="square" rtlCol="0" anchor="t">
            <a:spAutoFit/>
          </a:bodyPr>
          <a:lstStyle/>
          <a:p>
            <a:r>
              <a:rPr lang="en-US" altLang="zh-CN" sz="2000" dirty="0" smtClean="0">
                <a:sym typeface="+mn-ea"/>
              </a:rPr>
              <a:t>For               , </a:t>
            </a:r>
            <a:endParaRPr lang="en-US" altLang="zh-CN" sz="2000" dirty="0">
              <a:sym typeface="+mn-ea"/>
            </a:endParaRPr>
          </a:p>
        </p:txBody>
      </p:sp>
      <p:graphicFrame>
        <p:nvGraphicFramePr>
          <p:cNvPr id="48" name="对象 47"/>
          <p:cNvGraphicFramePr>
            <a:graphicFrameLocks noChangeAspect="1"/>
          </p:cNvGraphicFramePr>
          <p:nvPr/>
        </p:nvGraphicFramePr>
        <p:xfrm>
          <a:off x="1837685" y="6209033"/>
          <a:ext cx="659423" cy="398978"/>
        </p:xfrm>
        <a:graphic>
          <a:graphicData uri="http://schemas.openxmlformats.org/presentationml/2006/ole">
            <mc:AlternateContent xmlns:mc="http://schemas.openxmlformats.org/markup-compatibility/2006">
              <mc:Choice xmlns:v="urn:schemas-microsoft-com:vml" Requires="v">
                <p:oleObj spid="_x0000_s13396" name="Equation" r:id="rId31" imgW="8839200" imgH="5486400" progId="Equation.DSMT4">
                  <p:embed/>
                </p:oleObj>
              </mc:Choice>
              <mc:Fallback>
                <p:oleObj name="Equation" r:id="rId31" imgW="8839200" imgH="5486400" progId="Equation.DSMT4">
                  <p:embed/>
                  <p:pic>
                    <p:nvPicPr>
                      <p:cNvPr id="0" name="对象 6"/>
                      <p:cNvPicPr>
                        <a:picLocks noChangeAspect="1" noChangeArrowheads="1"/>
                      </p:cNvPicPr>
                      <p:nvPr/>
                    </p:nvPicPr>
                    <p:blipFill>
                      <a:blip r:embed="rId4"/>
                      <a:srcRect/>
                      <a:stretch>
                        <a:fillRect/>
                      </a:stretch>
                    </p:blipFill>
                    <p:spPr bwMode="auto">
                      <a:xfrm>
                        <a:off x="1837685" y="6209033"/>
                        <a:ext cx="659423" cy="398978"/>
                      </a:xfrm>
                      <a:prstGeom prst="rect">
                        <a:avLst/>
                      </a:prstGeom>
                      <a:noFill/>
                    </p:spPr>
                  </p:pic>
                </p:oleObj>
              </mc:Fallback>
            </mc:AlternateContent>
          </a:graphicData>
        </a:graphic>
      </p:graphicFrame>
      <p:graphicFrame>
        <p:nvGraphicFramePr>
          <p:cNvPr id="49" name="对象 48"/>
          <p:cNvGraphicFramePr>
            <a:graphicFrameLocks noChangeAspect="1"/>
          </p:cNvGraphicFramePr>
          <p:nvPr/>
        </p:nvGraphicFramePr>
        <p:xfrm>
          <a:off x="1837685" y="5466996"/>
          <a:ext cx="659423" cy="398978"/>
        </p:xfrm>
        <a:graphic>
          <a:graphicData uri="http://schemas.openxmlformats.org/presentationml/2006/ole">
            <mc:AlternateContent xmlns:mc="http://schemas.openxmlformats.org/markup-compatibility/2006">
              <mc:Choice xmlns:v="urn:schemas-microsoft-com:vml" Requires="v">
                <p:oleObj spid="_x0000_s13397" name="Equation" r:id="rId32" imgW="8839200" imgH="5486400" progId="Equation.DSMT4">
                  <p:embed/>
                </p:oleObj>
              </mc:Choice>
              <mc:Fallback>
                <p:oleObj name="Equation" r:id="rId32" imgW="8839200" imgH="5486400" progId="Equation.DSMT4">
                  <p:embed/>
                  <p:pic>
                    <p:nvPicPr>
                      <p:cNvPr id="0" name="对象 27"/>
                      <p:cNvPicPr>
                        <a:picLocks noChangeAspect="1" noChangeArrowheads="1"/>
                      </p:cNvPicPr>
                      <p:nvPr/>
                    </p:nvPicPr>
                    <p:blipFill>
                      <a:blip r:embed="rId10"/>
                      <a:srcRect/>
                      <a:stretch>
                        <a:fillRect/>
                      </a:stretch>
                    </p:blipFill>
                    <p:spPr bwMode="auto">
                      <a:xfrm>
                        <a:off x="1837685" y="5466996"/>
                        <a:ext cx="659423" cy="398978"/>
                      </a:xfrm>
                      <a:prstGeom prst="rect">
                        <a:avLst/>
                      </a:prstGeom>
                      <a:noFill/>
                    </p:spPr>
                  </p:pic>
                </p:oleObj>
              </mc:Fallback>
            </mc:AlternateContent>
          </a:graphicData>
        </a:graphic>
      </p:graphicFrame>
      <p:graphicFrame>
        <p:nvGraphicFramePr>
          <p:cNvPr id="50" name="对象 49"/>
          <p:cNvGraphicFramePr>
            <a:graphicFrameLocks noChangeAspect="1"/>
          </p:cNvGraphicFramePr>
          <p:nvPr/>
        </p:nvGraphicFramePr>
        <p:xfrm>
          <a:off x="3289142" y="5280025"/>
          <a:ext cx="1878330" cy="777875"/>
        </p:xfrm>
        <a:graphic>
          <a:graphicData uri="http://schemas.openxmlformats.org/presentationml/2006/ole">
            <mc:AlternateContent xmlns:mc="http://schemas.openxmlformats.org/markup-compatibility/2006">
              <mc:Choice xmlns:v="urn:schemas-microsoft-com:vml" Requires="v">
                <p:oleObj spid="_x0000_s13398" name="Equation" r:id="rId33" imgW="25298400" imgH="10668000" progId="Equation.DSMT4">
                  <p:embed/>
                </p:oleObj>
              </mc:Choice>
              <mc:Fallback>
                <p:oleObj name="Equation" r:id="rId33" imgW="25298400" imgH="10668000" progId="Equation.DSMT4">
                  <p:embed/>
                  <p:pic>
                    <p:nvPicPr>
                      <p:cNvPr id="0" name="对象 43"/>
                      <p:cNvPicPr>
                        <a:picLocks noChangeAspect="1" noChangeArrowheads="1"/>
                      </p:cNvPicPr>
                      <p:nvPr/>
                    </p:nvPicPr>
                    <p:blipFill>
                      <a:blip r:embed="rId34"/>
                      <a:srcRect/>
                      <a:stretch>
                        <a:fillRect/>
                      </a:stretch>
                    </p:blipFill>
                    <p:spPr bwMode="auto">
                      <a:xfrm>
                        <a:off x="3289142" y="5280025"/>
                        <a:ext cx="1878330" cy="777875"/>
                      </a:xfrm>
                      <a:prstGeom prst="rect">
                        <a:avLst/>
                      </a:prstGeom>
                      <a:noFill/>
                    </p:spPr>
                  </p:pic>
                </p:oleObj>
              </mc:Fallback>
            </mc:AlternateContent>
          </a:graphicData>
        </a:graphic>
      </p:graphicFrame>
      <p:graphicFrame>
        <p:nvGraphicFramePr>
          <p:cNvPr id="51" name="对象 50"/>
          <p:cNvGraphicFramePr>
            <a:graphicFrameLocks noChangeAspect="1"/>
          </p:cNvGraphicFramePr>
          <p:nvPr/>
        </p:nvGraphicFramePr>
        <p:xfrm>
          <a:off x="5454650" y="5243513"/>
          <a:ext cx="1924050" cy="844550"/>
        </p:xfrm>
        <a:graphic>
          <a:graphicData uri="http://schemas.openxmlformats.org/presentationml/2006/ole">
            <mc:AlternateContent xmlns:mc="http://schemas.openxmlformats.org/markup-compatibility/2006">
              <mc:Choice xmlns:v="urn:schemas-microsoft-com:vml" Requires="v">
                <p:oleObj spid="_x0000_s13399" name="Equation" r:id="rId35" imgW="25908000" imgH="11582400" progId="Equation.DSMT4">
                  <p:embed/>
                </p:oleObj>
              </mc:Choice>
              <mc:Fallback>
                <p:oleObj name="Equation" r:id="rId35" imgW="25908000" imgH="11582400" progId="Equation.DSMT4">
                  <p:embed/>
                  <p:pic>
                    <p:nvPicPr>
                      <p:cNvPr id="0" name="对象 49"/>
                      <p:cNvPicPr>
                        <a:picLocks noChangeAspect="1" noChangeArrowheads="1"/>
                      </p:cNvPicPr>
                      <p:nvPr/>
                    </p:nvPicPr>
                    <p:blipFill>
                      <a:blip r:embed="rId36"/>
                      <a:srcRect/>
                      <a:stretch>
                        <a:fillRect/>
                      </a:stretch>
                    </p:blipFill>
                    <p:spPr bwMode="auto">
                      <a:xfrm>
                        <a:off x="5454650" y="5243513"/>
                        <a:ext cx="1924050" cy="844550"/>
                      </a:xfrm>
                      <a:prstGeom prst="rect">
                        <a:avLst/>
                      </a:prstGeom>
                      <a:noFill/>
                    </p:spPr>
                  </p:pic>
                </p:oleObj>
              </mc:Fallback>
            </mc:AlternateContent>
          </a:graphicData>
        </a:graphic>
      </p:graphicFrame>
      <p:graphicFrame>
        <p:nvGraphicFramePr>
          <p:cNvPr id="52" name="对象 51"/>
          <p:cNvGraphicFramePr>
            <a:graphicFrameLocks noChangeAspect="1"/>
          </p:cNvGraphicFramePr>
          <p:nvPr/>
        </p:nvGraphicFramePr>
        <p:xfrm>
          <a:off x="3244850" y="5964238"/>
          <a:ext cx="1968500" cy="777875"/>
        </p:xfrm>
        <a:graphic>
          <a:graphicData uri="http://schemas.openxmlformats.org/presentationml/2006/ole">
            <mc:AlternateContent xmlns:mc="http://schemas.openxmlformats.org/markup-compatibility/2006">
              <mc:Choice xmlns:v="urn:schemas-microsoft-com:vml" Requires="v">
                <p:oleObj spid="_x0000_s13400" name="Equation" r:id="rId37" imgW="26517600" imgH="10668000" progId="Equation.DSMT4">
                  <p:embed/>
                </p:oleObj>
              </mc:Choice>
              <mc:Fallback>
                <p:oleObj name="Equation" r:id="rId37" imgW="26517600" imgH="10668000" progId="Equation.DSMT4">
                  <p:embed/>
                  <p:pic>
                    <p:nvPicPr>
                      <p:cNvPr id="0" name="对象 49"/>
                      <p:cNvPicPr>
                        <a:picLocks noChangeAspect="1" noChangeArrowheads="1"/>
                      </p:cNvPicPr>
                      <p:nvPr/>
                    </p:nvPicPr>
                    <p:blipFill>
                      <a:blip r:embed="rId38"/>
                      <a:srcRect/>
                      <a:stretch>
                        <a:fillRect/>
                      </a:stretch>
                    </p:blipFill>
                    <p:spPr bwMode="auto">
                      <a:xfrm>
                        <a:off x="3244850" y="5964238"/>
                        <a:ext cx="1968500" cy="777875"/>
                      </a:xfrm>
                      <a:prstGeom prst="rect">
                        <a:avLst/>
                      </a:prstGeom>
                      <a:noFill/>
                    </p:spPr>
                  </p:pic>
                </p:oleObj>
              </mc:Fallback>
            </mc:AlternateContent>
          </a:graphicData>
        </a:graphic>
      </p:graphicFrame>
      <p:graphicFrame>
        <p:nvGraphicFramePr>
          <p:cNvPr id="53" name="对象 52"/>
          <p:cNvGraphicFramePr>
            <a:graphicFrameLocks noChangeAspect="1"/>
          </p:cNvGraphicFramePr>
          <p:nvPr/>
        </p:nvGraphicFramePr>
        <p:xfrm>
          <a:off x="5410200" y="5927725"/>
          <a:ext cx="2014538" cy="844550"/>
        </p:xfrm>
        <a:graphic>
          <a:graphicData uri="http://schemas.openxmlformats.org/presentationml/2006/ole">
            <mc:AlternateContent xmlns:mc="http://schemas.openxmlformats.org/markup-compatibility/2006">
              <mc:Choice xmlns:v="urn:schemas-microsoft-com:vml" Requires="v">
                <p:oleObj spid="_x0000_s13401" name="Equation" r:id="rId39" imgW="27127200" imgH="11582400" progId="Equation.DSMT4">
                  <p:embed/>
                </p:oleObj>
              </mc:Choice>
              <mc:Fallback>
                <p:oleObj name="Equation" r:id="rId39" imgW="27127200" imgH="11582400" progId="Equation.DSMT4">
                  <p:embed/>
                  <p:pic>
                    <p:nvPicPr>
                      <p:cNvPr id="0" name="对象 50"/>
                      <p:cNvPicPr>
                        <a:picLocks noChangeAspect="1" noChangeArrowheads="1"/>
                      </p:cNvPicPr>
                      <p:nvPr/>
                    </p:nvPicPr>
                    <p:blipFill>
                      <a:blip r:embed="rId40"/>
                      <a:srcRect/>
                      <a:stretch>
                        <a:fillRect/>
                      </a:stretch>
                    </p:blipFill>
                    <p:spPr bwMode="auto">
                      <a:xfrm>
                        <a:off x="5410200" y="5927725"/>
                        <a:ext cx="2014538" cy="844550"/>
                      </a:xfrm>
                      <a:prstGeom prst="rect">
                        <a:avLst/>
                      </a:prstGeom>
                      <a:noFill/>
                    </p:spPr>
                  </p:pic>
                </p:oleObj>
              </mc:Fallback>
            </mc:AlternateContent>
          </a:graphicData>
        </a:graphic>
      </p:graphicFrame>
    </p:spTree>
  </p:cSld>
  <p:clrMapOvr>
    <a:masterClrMapping/>
  </p:clrMapOvr>
  <p:transition spd="slow" advClick="0" advTm="0">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9" name="文本框 98"/>
          <p:cNvSpPr txBox="1"/>
          <p:nvPr/>
        </p:nvSpPr>
        <p:spPr>
          <a:xfrm>
            <a:off x="220345" y="133350"/>
            <a:ext cx="4854575" cy="521970"/>
          </a:xfrm>
          <a:prstGeom prst="rect">
            <a:avLst/>
          </a:prstGeom>
          <a:noFill/>
        </p:spPr>
        <p:txBody>
          <a:bodyPr wrap="square" rtlCol="0">
            <a:spAutoFit/>
          </a:bodyPr>
          <a:lstStyle/>
          <a:p>
            <a:pPr algn="l"/>
            <a:r>
              <a:rPr lang="en-US" altLang="zh-CN" sz="2800" b="1" dirty="0">
                <a:solidFill>
                  <a:schemeClr val="bg1"/>
                </a:solidFill>
                <a:latin typeface="微软雅黑" panose="020B0503020204020204" pitchFamily="34" charset="-122"/>
                <a:ea typeface="微软雅黑" panose="020B0503020204020204" pitchFamily="34" charset="-122"/>
              </a:rPr>
              <a:t>Homework 2</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551128" y="211821"/>
            <a:ext cx="5938367" cy="523220"/>
          </a:xfrm>
          <a:prstGeom prst="rect">
            <a:avLst/>
          </a:prstGeom>
          <a:noFill/>
        </p:spPr>
        <p:txBody>
          <a:bodyPr wrap="square" rtlCol="0" anchor="t">
            <a:spAutoFit/>
          </a:bodyPr>
          <a:lstStyle/>
          <a:p>
            <a:r>
              <a:rPr lang="en-US" altLang="zh-CN" sz="2800" dirty="0">
                <a:sym typeface="+mn-ea"/>
              </a:rPr>
              <a:t> </a:t>
            </a:r>
            <a:r>
              <a:rPr lang="en-US" altLang="zh-CN" sz="2800" dirty="0" smtClean="0">
                <a:sym typeface="+mn-ea"/>
              </a:rPr>
              <a:t>TL excited by a lumped </a:t>
            </a:r>
            <a:r>
              <a:rPr lang="en-US" altLang="zh-CN" sz="2800" dirty="0" smtClean="0">
                <a:solidFill>
                  <a:srgbClr val="FF0000"/>
                </a:solidFill>
                <a:sym typeface="+mn-ea"/>
              </a:rPr>
              <a:t>current</a:t>
            </a:r>
            <a:r>
              <a:rPr lang="en-US" altLang="zh-CN" sz="2800" dirty="0" smtClean="0">
                <a:sym typeface="+mn-ea"/>
              </a:rPr>
              <a:t> source</a:t>
            </a:r>
            <a:endParaRPr lang="en-US" altLang="zh-CN" sz="2800" dirty="0">
              <a:sym typeface="+mn-ea"/>
            </a:endParaRPr>
          </a:p>
        </p:txBody>
      </p:sp>
      <p:pic>
        <p:nvPicPr>
          <p:cNvPr id="4" name="图片 3"/>
          <p:cNvPicPr>
            <a:picLocks noChangeAspect="1"/>
          </p:cNvPicPr>
          <p:nvPr/>
        </p:nvPicPr>
        <p:blipFill rotWithShape="1">
          <a:blip r:embed="rId1"/>
          <a:srcRect l="25323" t="13972" r="24369" b="63293"/>
          <a:stretch>
            <a:fillRect/>
          </a:stretch>
        </p:blipFill>
        <p:spPr>
          <a:xfrm>
            <a:off x="3528987" y="1215933"/>
            <a:ext cx="4791808" cy="1608992"/>
          </a:xfrm>
          <a:prstGeom prst="rect">
            <a:avLst/>
          </a:prstGeom>
        </p:spPr>
      </p:pic>
      <p:grpSp>
        <p:nvGrpSpPr>
          <p:cNvPr id="19" name="组合 18"/>
          <p:cNvGrpSpPr/>
          <p:nvPr/>
        </p:nvGrpSpPr>
        <p:grpSpPr>
          <a:xfrm>
            <a:off x="2003656" y="3161944"/>
            <a:ext cx="7842470" cy="477292"/>
            <a:chOff x="1265909" y="3863776"/>
            <a:chExt cx="7842470" cy="477292"/>
          </a:xfrm>
        </p:grpSpPr>
        <p:sp>
          <p:nvSpPr>
            <p:cNvPr id="21" name="文本框 20"/>
            <p:cNvSpPr txBox="1"/>
            <p:nvPr/>
          </p:nvSpPr>
          <p:spPr>
            <a:xfrm>
              <a:off x="1265909" y="3940958"/>
              <a:ext cx="7842470" cy="400110"/>
            </a:xfrm>
            <a:prstGeom prst="rect">
              <a:avLst/>
            </a:prstGeom>
            <a:noFill/>
          </p:spPr>
          <p:txBody>
            <a:bodyPr wrap="square" rtlCol="0" anchor="t">
              <a:spAutoFit/>
            </a:bodyPr>
            <a:lstStyle/>
            <a:p>
              <a:r>
                <a:rPr lang="en-US" altLang="zh-CN" sz="2000" dirty="0" smtClean="0">
                  <a:sym typeface="+mn-ea"/>
                </a:rPr>
                <a:t>At              , voltage is continuous while there is a current difference        .</a:t>
              </a:r>
              <a:endParaRPr lang="en-US" altLang="zh-CN" sz="2000" dirty="0">
                <a:sym typeface="+mn-ea"/>
              </a:endParaRPr>
            </a:p>
          </p:txBody>
        </p:sp>
        <p:graphicFrame>
          <p:nvGraphicFramePr>
            <p:cNvPr id="22" name="对象 21"/>
            <p:cNvGraphicFramePr>
              <a:graphicFrameLocks noChangeAspect="1"/>
            </p:cNvGraphicFramePr>
            <p:nvPr/>
          </p:nvGraphicFramePr>
          <p:xfrm>
            <a:off x="1646600" y="3942090"/>
            <a:ext cx="659423" cy="398978"/>
          </p:xfrm>
          <a:graphic>
            <a:graphicData uri="http://schemas.openxmlformats.org/presentationml/2006/ole">
              <mc:AlternateContent xmlns:mc="http://schemas.openxmlformats.org/markup-compatibility/2006">
                <mc:Choice xmlns:v="urn:schemas-microsoft-com:vml" Requires="v">
                  <p:oleObj spid="_x0000_s14353" name="Equation" r:id="rId2" imgW="8839200" imgH="5486400" progId="Equation.DSMT4">
                    <p:embed/>
                  </p:oleObj>
                </mc:Choice>
                <mc:Fallback>
                  <p:oleObj name="Equation" r:id="rId2" imgW="8839200" imgH="5486400" progId="Equation.DSMT4">
                    <p:embed/>
                    <p:pic>
                      <p:nvPicPr>
                        <p:cNvPr id="0" name="对象 35"/>
                        <p:cNvPicPr>
                          <a:picLocks noChangeAspect="1" noChangeArrowheads="1"/>
                        </p:cNvPicPr>
                        <p:nvPr/>
                      </p:nvPicPr>
                      <p:blipFill>
                        <a:blip r:embed="rId3"/>
                        <a:srcRect/>
                        <a:stretch>
                          <a:fillRect/>
                        </a:stretch>
                      </p:blipFill>
                      <p:spPr bwMode="auto">
                        <a:xfrm>
                          <a:off x="1646600" y="3942090"/>
                          <a:ext cx="659423" cy="398978"/>
                        </a:xfrm>
                        <a:prstGeom prst="rect">
                          <a:avLst/>
                        </a:prstGeom>
                        <a:noFill/>
                      </p:spPr>
                    </p:pic>
                  </p:oleObj>
                </mc:Fallback>
              </mc:AlternateContent>
            </a:graphicData>
          </a:graphic>
        </p:graphicFrame>
        <p:graphicFrame>
          <p:nvGraphicFramePr>
            <p:cNvPr id="24" name="对象 23"/>
            <p:cNvGraphicFramePr>
              <a:graphicFrameLocks noChangeAspect="1"/>
            </p:cNvGraphicFramePr>
            <p:nvPr/>
          </p:nvGraphicFramePr>
          <p:xfrm>
            <a:off x="8307978" y="3863776"/>
            <a:ext cx="317500" cy="466725"/>
          </p:xfrm>
          <a:graphic>
            <a:graphicData uri="http://schemas.openxmlformats.org/presentationml/2006/ole">
              <mc:AlternateContent xmlns:mc="http://schemas.openxmlformats.org/markup-compatibility/2006">
                <mc:Choice xmlns:v="urn:schemas-microsoft-com:vml" Requires="v">
                  <p:oleObj spid="_x0000_s14354" name="Equation" r:id="rId4" imgW="4267200" imgH="6400800" progId="Equation.DSMT4">
                    <p:embed/>
                  </p:oleObj>
                </mc:Choice>
                <mc:Fallback>
                  <p:oleObj name="Equation" r:id="rId4" imgW="4267200" imgH="6400800" progId="Equation.DSMT4">
                    <p:embed/>
                    <p:pic>
                      <p:nvPicPr>
                        <p:cNvPr id="0" name="对象 37"/>
                        <p:cNvPicPr>
                          <a:picLocks noChangeAspect="1" noChangeArrowheads="1"/>
                        </p:cNvPicPr>
                        <p:nvPr/>
                      </p:nvPicPr>
                      <p:blipFill>
                        <a:blip r:embed="rId5"/>
                        <a:srcRect/>
                        <a:stretch>
                          <a:fillRect/>
                        </a:stretch>
                      </p:blipFill>
                      <p:spPr bwMode="auto">
                        <a:xfrm>
                          <a:off x="8307978" y="3863776"/>
                          <a:ext cx="317500" cy="466725"/>
                        </a:xfrm>
                        <a:prstGeom prst="rect">
                          <a:avLst/>
                        </a:prstGeom>
                        <a:noFill/>
                      </p:spPr>
                    </p:pic>
                  </p:oleObj>
                </mc:Fallback>
              </mc:AlternateContent>
            </a:graphicData>
          </a:graphic>
        </p:graphicFrame>
      </p:grpSp>
      <p:sp>
        <p:nvSpPr>
          <p:cNvPr id="25" name="文本框 24"/>
          <p:cNvSpPr txBox="1"/>
          <p:nvPr/>
        </p:nvSpPr>
        <p:spPr>
          <a:xfrm>
            <a:off x="2003656" y="3853382"/>
            <a:ext cx="3019344" cy="400110"/>
          </a:xfrm>
          <a:prstGeom prst="rect">
            <a:avLst/>
          </a:prstGeom>
          <a:noFill/>
        </p:spPr>
        <p:txBody>
          <a:bodyPr wrap="square" rtlCol="0" anchor="t">
            <a:spAutoFit/>
          </a:bodyPr>
          <a:lstStyle/>
          <a:p>
            <a:r>
              <a:rPr lang="en-US" altLang="zh-CN" sz="2000" dirty="0" err="1" smtClean="0">
                <a:sym typeface="+mn-ea"/>
              </a:rPr>
              <a:t>Siminarly</a:t>
            </a:r>
            <a:r>
              <a:rPr lang="en-US" altLang="zh-CN" sz="2000" dirty="0" smtClean="0">
                <a:sym typeface="+mn-ea"/>
              </a:rPr>
              <a:t>, one can obtain:</a:t>
            </a:r>
            <a:endParaRPr lang="en-US" altLang="zh-CN" sz="2000" dirty="0">
              <a:sym typeface="+mn-ea"/>
            </a:endParaRPr>
          </a:p>
        </p:txBody>
      </p:sp>
      <p:sp>
        <p:nvSpPr>
          <p:cNvPr id="26" name="文本框 25"/>
          <p:cNvSpPr txBox="1"/>
          <p:nvPr/>
        </p:nvSpPr>
        <p:spPr>
          <a:xfrm>
            <a:off x="2879378" y="4689989"/>
            <a:ext cx="1528120" cy="400110"/>
          </a:xfrm>
          <a:prstGeom prst="rect">
            <a:avLst/>
          </a:prstGeom>
          <a:noFill/>
        </p:spPr>
        <p:txBody>
          <a:bodyPr wrap="square" rtlCol="0" anchor="t">
            <a:spAutoFit/>
          </a:bodyPr>
          <a:lstStyle/>
          <a:p>
            <a:r>
              <a:rPr lang="en-US" altLang="zh-CN" sz="2000" dirty="0" smtClean="0">
                <a:sym typeface="+mn-ea"/>
              </a:rPr>
              <a:t>For               , </a:t>
            </a:r>
            <a:endParaRPr lang="en-US" altLang="zh-CN" sz="2000" dirty="0">
              <a:sym typeface="+mn-ea"/>
            </a:endParaRPr>
          </a:p>
        </p:txBody>
      </p:sp>
      <p:sp>
        <p:nvSpPr>
          <p:cNvPr id="27" name="文本框 26"/>
          <p:cNvSpPr txBox="1"/>
          <p:nvPr/>
        </p:nvSpPr>
        <p:spPr>
          <a:xfrm>
            <a:off x="2879378" y="5416790"/>
            <a:ext cx="1528120" cy="400110"/>
          </a:xfrm>
          <a:prstGeom prst="rect">
            <a:avLst/>
          </a:prstGeom>
          <a:noFill/>
        </p:spPr>
        <p:txBody>
          <a:bodyPr wrap="square" rtlCol="0" anchor="t">
            <a:spAutoFit/>
          </a:bodyPr>
          <a:lstStyle/>
          <a:p>
            <a:r>
              <a:rPr lang="en-US" altLang="zh-CN" sz="2000" dirty="0" smtClean="0">
                <a:sym typeface="+mn-ea"/>
              </a:rPr>
              <a:t>For               , </a:t>
            </a:r>
            <a:endParaRPr lang="en-US" altLang="zh-CN" sz="2000" dirty="0">
              <a:sym typeface="+mn-ea"/>
            </a:endParaRPr>
          </a:p>
        </p:txBody>
      </p:sp>
      <p:graphicFrame>
        <p:nvGraphicFramePr>
          <p:cNvPr id="28" name="对象 27"/>
          <p:cNvGraphicFramePr>
            <a:graphicFrameLocks noChangeAspect="1"/>
          </p:cNvGraphicFramePr>
          <p:nvPr/>
        </p:nvGraphicFramePr>
        <p:xfrm>
          <a:off x="3396475" y="5413446"/>
          <a:ext cx="659423" cy="398978"/>
        </p:xfrm>
        <a:graphic>
          <a:graphicData uri="http://schemas.openxmlformats.org/presentationml/2006/ole">
            <mc:AlternateContent xmlns:mc="http://schemas.openxmlformats.org/markup-compatibility/2006">
              <mc:Choice xmlns:v="urn:schemas-microsoft-com:vml" Requires="v">
                <p:oleObj spid="_x0000_s14355" name="Equation" r:id="rId6" imgW="8839200" imgH="5486400" progId="Equation.DSMT4">
                  <p:embed/>
                </p:oleObj>
              </mc:Choice>
              <mc:Fallback>
                <p:oleObj name="Equation" r:id="rId6" imgW="8839200" imgH="5486400" progId="Equation.DSMT4">
                  <p:embed/>
                  <p:pic>
                    <p:nvPicPr>
                      <p:cNvPr id="0" name="对象 47"/>
                      <p:cNvPicPr>
                        <a:picLocks noChangeAspect="1" noChangeArrowheads="1"/>
                      </p:cNvPicPr>
                      <p:nvPr/>
                    </p:nvPicPr>
                    <p:blipFill>
                      <a:blip r:embed="rId7"/>
                      <a:srcRect/>
                      <a:stretch>
                        <a:fillRect/>
                      </a:stretch>
                    </p:blipFill>
                    <p:spPr bwMode="auto">
                      <a:xfrm>
                        <a:off x="3396475" y="5413446"/>
                        <a:ext cx="659423" cy="398978"/>
                      </a:xfrm>
                      <a:prstGeom prst="rect">
                        <a:avLst/>
                      </a:prstGeom>
                      <a:noFill/>
                    </p:spPr>
                  </p:pic>
                </p:oleObj>
              </mc:Fallback>
            </mc:AlternateContent>
          </a:graphicData>
        </a:graphic>
      </p:graphicFrame>
      <p:graphicFrame>
        <p:nvGraphicFramePr>
          <p:cNvPr id="29" name="对象 28"/>
          <p:cNvGraphicFramePr>
            <a:graphicFrameLocks noChangeAspect="1"/>
          </p:cNvGraphicFramePr>
          <p:nvPr/>
        </p:nvGraphicFramePr>
        <p:xfrm>
          <a:off x="3396475" y="4691121"/>
          <a:ext cx="659423" cy="398978"/>
        </p:xfrm>
        <a:graphic>
          <a:graphicData uri="http://schemas.openxmlformats.org/presentationml/2006/ole">
            <mc:AlternateContent xmlns:mc="http://schemas.openxmlformats.org/markup-compatibility/2006">
              <mc:Choice xmlns:v="urn:schemas-microsoft-com:vml" Requires="v">
                <p:oleObj spid="_x0000_s14356" name="Equation" r:id="rId8" imgW="8839200" imgH="5486400" progId="Equation.DSMT4">
                  <p:embed/>
                </p:oleObj>
              </mc:Choice>
              <mc:Fallback>
                <p:oleObj name="Equation" r:id="rId8" imgW="8839200" imgH="5486400" progId="Equation.DSMT4">
                  <p:embed/>
                  <p:pic>
                    <p:nvPicPr>
                      <p:cNvPr id="0" name="对象 48"/>
                      <p:cNvPicPr>
                        <a:picLocks noChangeAspect="1" noChangeArrowheads="1"/>
                      </p:cNvPicPr>
                      <p:nvPr/>
                    </p:nvPicPr>
                    <p:blipFill>
                      <a:blip r:embed="rId9"/>
                      <a:srcRect/>
                      <a:stretch>
                        <a:fillRect/>
                      </a:stretch>
                    </p:blipFill>
                    <p:spPr bwMode="auto">
                      <a:xfrm>
                        <a:off x="3396475" y="4691121"/>
                        <a:ext cx="659423" cy="398978"/>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4724400" y="4503738"/>
          <a:ext cx="2127250" cy="777875"/>
        </p:xfrm>
        <a:graphic>
          <a:graphicData uri="http://schemas.openxmlformats.org/presentationml/2006/ole">
            <mc:AlternateContent xmlns:mc="http://schemas.openxmlformats.org/markup-compatibility/2006">
              <mc:Choice xmlns:v="urn:schemas-microsoft-com:vml" Requires="v">
                <p:oleObj spid="_x0000_s14357" name="Equation" r:id="rId10" imgW="28651200" imgH="10668000" progId="Equation.DSMT4">
                  <p:embed/>
                </p:oleObj>
              </mc:Choice>
              <mc:Fallback>
                <p:oleObj name="Equation" r:id="rId10" imgW="28651200" imgH="10668000" progId="Equation.DSMT4">
                  <p:embed/>
                  <p:pic>
                    <p:nvPicPr>
                      <p:cNvPr id="0" name="对象 49"/>
                      <p:cNvPicPr>
                        <a:picLocks noChangeAspect="1" noChangeArrowheads="1"/>
                      </p:cNvPicPr>
                      <p:nvPr/>
                    </p:nvPicPr>
                    <p:blipFill>
                      <a:blip r:embed="rId11"/>
                      <a:srcRect/>
                      <a:stretch>
                        <a:fillRect/>
                      </a:stretch>
                    </p:blipFill>
                    <p:spPr bwMode="auto">
                      <a:xfrm>
                        <a:off x="4724400" y="4503738"/>
                        <a:ext cx="2127250" cy="777875"/>
                      </a:xfrm>
                      <a:prstGeom prst="rect">
                        <a:avLst/>
                      </a:prstGeom>
                      <a:noFill/>
                    </p:spPr>
                  </p:pic>
                </p:oleObj>
              </mc:Fallback>
            </mc:AlternateContent>
          </a:graphicData>
        </a:graphic>
      </p:graphicFrame>
      <p:graphicFrame>
        <p:nvGraphicFramePr>
          <p:cNvPr id="31" name="对象 30"/>
          <p:cNvGraphicFramePr>
            <a:graphicFrameLocks noChangeAspect="1"/>
          </p:cNvGraphicFramePr>
          <p:nvPr/>
        </p:nvGraphicFramePr>
        <p:xfrm>
          <a:off x="7080250" y="4500563"/>
          <a:ext cx="1789113" cy="777875"/>
        </p:xfrm>
        <a:graphic>
          <a:graphicData uri="http://schemas.openxmlformats.org/presentationml/2006/ole">
            <mc:AlternateContent xmlns:mc="http://schemas.openxmlformats.org/markup-compatibility/2006">
              <mc:Choice xmlns:v="urn:schemas-microsoft-com:vml" Requires="v">
                <p:oleObj spid="_x0000_s14358" name="Equation" r:id="rId12" imgW="24079200" imgH="10668000" progId="Equation.DSMT4">
                  <p:embed/>
                </p:oleObj>
              </mc:Choice>
              <mc:Fallback>
                <p:oleObj name="Equation" r:id="rId12" imgW="24079200" imgH="10668000" progId="Equation.DSMT4">
                  <p:embed/>
                  <p:pic>
                    <p:nvPicPr>
                      <p:cNvPr id="0" name="对象 50"/>
                      <p:cNvPicPr>
                        <a:picLocks noChangeAspect="1" noChangeArrowheads="1"/>
                      </p:cNvPicPr>
                      <p:nvPr/>
                    </p:nvPicPr>
                    <p:blipFill>
                      <a:blip r:embed="rId13"/>
                      <a:srcRect/>
                      <a:stretch>
                        <a:fillRect/>
                      </a:stretch>
                    </p:blipFill>
                    <p:spPr bwMode="auto">
                      <a:xfrm>
                        <a:off x="7080250" y="4500563"/>
                        <a:ext cx="1789113" cy="777875"/>
                      </a:xfrm>
                      <a:prstGeom prst="rect">
                        <a:avLst/>
                      </a:prstGeom>
                      <a:noFill/>
                    </p:spPr>
                  </p:pic>
                </p:oleObj>
              </mc:Fallback>
            </mc:AlternateContent>
          </a:graphicData>
        </a:graphic>
      </p:graphicFrame>
      <p:graphicFrame>
        <p:nvGraphicFramePr>
          <p:cNvPr id="32" name="对象 31"/>
          <p:cNvGraphicFramePr>
            <a:graphicFrameLocks noChangeAspect="1"/>
          </p:cNvGraphicFramePr>
          <p:nvPr/>
        </p:nvGraphicFramePr>
        <p:xfrm>
          <a:off x="4691063" y="5187950"/>
          <a:ext cx="2193925" cy="777875"/>
        </p:xfrm>
        <a:graphic>
          <a:graphicData uri="http://schemas.openxmlformats.org/presentationml/2006/ole">
            <mc:AlternateContent xmlns:mc="http://schemas.openxmlformats.org/markup-compatibility/2006">
              <mc:Choice xmlns:v="urn:schemas-microsoft-com:vml" Requires="v">
                <p:oleObj spid="_x0000_s14359" name="Equation" r:id="rId14" imgW="29565600" imgH="10668000" progId="Equation.DSMT4">
                  <p:embed/>
                </p:oleObj>
              </mc:Choice>
              <mc:Fallback>
                <p:oleObj name="Equation" r:id="rId14" imgW="29565600" imgH="10668000" progId="Equation.DSMT4">
                  <p:embed/>
                  <p:pic>
                    <p:nvPicPr>
                      <p:cNvPr id="0" name="对象 51"/>
                      <p:cNvPicPr>
                        <a:picLocks noChangeAspect="1" noChangeArrowheads="1"/>
                      </p:cNvPicPr>
                      <p:nvPr/>
                    </p:nvPicPr>
                    <p:blipFill>
                      <a:blip r:embed="rId15"/>
                      <a:srcRect/>
                      <a:stretch>
                        <a:fillRect/>
                      </a:stretch>
                    </p:blipFill>
                    <p:spPr bwMode="auto">
                      <a:xfrm>
                        <a:off x="4691063" y="5187950"/>
                        <a:ext cx="2193925" cy="777875"/>
                      </a:xfrm>
                      <a:prstGeom prst="rect">
                        <a:avLst/>
                      </a:prstGeom>
                      <a:noFill/>
                    </p:spPr>
                  </p:pic>
                </p:oleObj>
              </mc:Fallback>
            </mc:AlternateContent>
          </a:graphicData>
        </a:graphic>
      </p:graphicFrame>
      <p:graphicFrame>
        <p:nvGraphicFramePr>
          <p:cNvPr id="33" name="对象 32"/>
          <p:cNvGraphicFramePr>
            <a:graphicFrameLocks noChangeAspect="1"/>
          </p:cNvGraphicFramePr>
          <p:nvPr/>
        </p:nvGraphicFramePr>
        <p:xfrm>
          <a:off x="7048500" y="5184775"/>
          <a:ext cx="1855788" cy="777875"/>
        </p:xfrm>
        <a:graphic>
          <a:graphicData uri="http://schemas.openxmlformats.org/presentationml/2006/ole">
            <mc:AlternateContent xmlns:mc="http://schemas.openxmlformats.org/markup-compatibility/2006">
              <mc:Choice xmlns:v="urn:schemas-microsoft-com:vml" Requires="v">
                <p:oleObj spid="_x0000_s14360" name="Equation" r:id="rId16" imgW="24993600" imgH="10668000" progId="Equation.DSMT4">
                  <p:embed/>
                </p:oleObj>
              </mc:Choice>
              <mc:Fallback>
                <p:oleObj name="Equation" r:id="rId16" imgW="24993600" imgH="10668000" progId="Equation.DSMT4">
                  <p:embed/>
                  <p:pic>
                    <p:nvPicPr>
                      <p:cNvPr id="0" name="对象 52"/>
                      <p:cNvPicPr>
                        <a:picLocks noChangeAspect="1" noChangeArrowheads="1"/>
                      </p:cNvPicPr>
                      <p:nvPr/>
                    </p:nvPicPr>
                    <p:blipFill>
                      <a:blip r:embed="rId17"/>
                      <a:srcRect/>
                      <a:stretch>
                        <a:fillRect/>
                      </a:stretch>
                    </p:blipFill>
                    <p:spPr bwMode="auto">
                      <a:xfrm>
                        <a:off x="7048500" y="5184775"/>
                        <a:ext cx="1855788" cy="777875"/>
                      </a:xfrm>
                      <a:prstGeom prst="rect">
                        <a:avLst/>
                      </a:prstGeom>
                      <a:noFill/>
                    </p:spPr>
                  </p:pic>
                </p:oleObj>
              </mc:Fallback>
            </mc:AlternateContent>
          </a:graphicData>
        </a:graphic>
      </p:graphicFrame>
    </p:spTree>
  </p:cSld>
  <p:clrMapOvr>
    <a:masterClrMapping/>
  </p:clrMapOvr>
  <p:transition spd="slow" advClick="0" advTm="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直接连接符 109"/>
          <p:cNvCxnSpPr/>
          <p:nvPr/>
        </p:nvCxnSpPr>
        <p:spPr>
          <a:xfrm>
            <a:off x="7574196" y="6496621"/>
            <a:ext cx="3616825" cy="0"/>
          </a:xfrm>
          <a:prstGeom prst="line">
            <a:avLst/>
          </a:prstGeom>
          <a:ln w="9525">
            <a:solidFill>
              <a:schemeClr val="bg1">
                <a:alpha val="3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 name="文本框 1"/>
          <p:cNvSpPr txBox="1"/>
          <p:nvPr/>
        </p:nvSpPr>
        <p:spPr>
          <a:xfrm>
            <a:off x="136706" y="68967"/>
            <a:ext cx="3123356" cy="584775"/>
          </a:xfrm>
          <a:prstGeom prst="rect">
            <a:avLst/>
          </a:prstGeom>
          <a:noFill/>
        </p:spPr>
        <p:txBody>
          <a:bodyPr wrap="non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TDR Overview</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69559" y="1421263"/>
            <a:ext cx="10121462" cy="4662815"/>
          </a:xfrm>
          <a:prstGeom prst="rect">
            <a:avLst/>
          </a:prstGeom>
          <a:noFill/>
        </p:spPr>
        <p:txBody>
          <a:bodyPr wrap="square" rtlCol="0">
            <a:spAutoFit/>
          </a:bodyPr>
          <a:lstStyle/>
          <a:p>
            <a:pPr indent="457200">
              <a:lnSpc>
                <a:spcPct val="150000"/>
              </a:lnSpc>
            </a:pPr>
            <a:r>
              <a:rPr lang="en-US" altLang="zh-CN" sz="2200" dirty="0">
                <a:latin typeface="Times New Roman" panose="02020603050405020304" charset="0"/>
                <a:ea typeface="方正姚体" panose="02010601030101010101" pitchFamily="2" charset="-122"/>
                <a:cs typeface="Times New Roman" panose="02020603050405020304" charset="0"/>
              </a:rPr>
              <a:t>TDR is the acronym for Time Domain Reflectometry – it can visually display and measure the electrical energy reflected by the circuit (PCB, cable, IC package, </a:t>
            </a:r>
            <a:r>
              <a:rPr lang="en-US" altLang="zh-CN" sz="2200" dirty="0" smtClean="0">
                <a:latin typeface="Times New Roman" panose="02020603050405020304" charset="0"/>
                <a:ea typeface="方正姚体" panose="02010601030101010101" pitchFamily="2" charset="-122"/>
                <a:cs typeface="Times New Roman" panose="02020603050405020304" charset="0"/>
              </a:rPr>
              <a:t>...).</a:t>
            </a:r>
            <a:endParaRPr lang="en-US" altLang="zh-CN" sz="2200" dirty="0">
              <a:latin typeface="Times New Roman" panose="02020603050405020304" charset="0"/>
              <a:ea typeface="方正姚体" panose="02010601030101010101" pitchFamily="2" charset="-122"/>
              <a:cs typeface="Times New Roman" panose="02020603050405020304" charset="0"/>
            </a:endParaRPr>
          </a:p>
          <a:p>
            <a:pPr indent="457200">
              <a:lnSpc>
                <a:spcPct val="150000"/>
              </a:lnSpc>
            </a:pPr>
            <a:r>
              <a:rPr lang="en-US" altLang="zh-CN" sz="2200" dirty="0">
                <a:latin typeface="Times New Roman" panose="02020603050405020304" charset="0"/>
                <a:ea typeface="方正姚体" panose="02010601030101010101" pitchFamily="2" charset="-122"/>
                <a:cs typeface="Times New Roman" panose="02020603050405020304" charset="0"/>
              </a:rPr>
              <a:t>The signal is transmitted on a certain transmission path. When an impedance change occurs in the transmission path, part of the signal will be reflected, and another part of the signal will continue to be transmitted along the transmission path</a:t>
            </a:r>
            <a:r>
              <a:rPr lang="en-US" altLang="zh-CN" sz="2200" dirty="0" smtClean="0">
                <a:latin typeface="Times New Roman" panose="02020603050405020304" charset="0"/>
                <a:ea typeface="方正姚体" panose="02010601030101010101" pitchFamily="2" charset="-122"/>
                <a:cs typeface="Times New Roman" panose="02020603050405020304" charset="0"/>
              </a:rPr>
              <a:t>.</a:t>
            </a:r>
            <a:endParaRPr lang="en-US" altLang="zh-CN" sz="2200" dirty="0">
              <a:latin typeface="Times New Roman" panose="02020603050405020304" charset="0"/>
              <a:ea typeface="方正姚体" panose="02010601030101010101" pitchFamily="2" charset="-122"/>
              <a:cs typeface="Times New Roman" panose="02020603050405020304" charset="0"/>
            </a:endParaRPr>
          </a:p>
          <a:p>
            <a:pPr indent="457200">
              <a:lnSpc>
                <a:spcPct val="150000"/>
              </a:lnSpc>
            </a:pPr>
            <a:r>
              <a:rPr lang="en-US" altLang="zh-CN" sz="2200" dirty="0">
                <a:latin typeface="Times New Roman" panose="02020603050405020304" charset="0"/>
                <a:ea typeface="方正姚体" panose="02010601030101010101" pitchFamily="2" charset="-122"/>
                <a:cs typeface="Times New Roman" panose="02020603050405020304" charset="0"/>
              </a:rPr>
              <a:t>TDR calculates the impedance change by measuring the voltage amplitude of the reflected wave; as long as the time value from the reflection point to the emission point is measured, the position of the impedance change point in the transmission path can be calculated.</a:t>
            </a:r>
            <a:endParaRPr lang="zh-CN" altLang="en-US" sz="2200" dirty="0">
              <a:latin typeface="Times New Roman" panose="02020603050405020304" charset="0"/>
              <a:ea typeface="方正姚体" panose="0201060103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66433" y="-910817"/>
            <a:ext cx="513567" cy="79449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80000" y="-910818"/>
            <a:ext cx="513567" cy="794497"/>
          </a:xfrm>
          <a:prstGeom prst="rect">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24130" y="2412365"/>
            <a:ext cx="1517650" cy="1533525"/>
          </a:xfrm>
          <a:custGeom>
            <a:avLst/>
            <a:gdLst>
              <a:gd name="connsiteX0" fmla="*/ 0 w 1665181"/>
              <a:gd name="connsiteY0" fmla="*/ 0 h 1533379"/>
              <a:gd name="connsiteX1" fmla="*/ 1417593 w 1665181"/>
              <a:gd name="connsiteY1" fmla="*/ 0 h 1533379"/>
              <a:gd name="connsiteX2" fmla="*/ 1417593 w 1665181"/>
              <a:gd name="connsiteY2" fmla="*/ 1109881 h 1533379"/>
              <a:gd name="connsiteX3" fmla="*/ 1419514 w 1665181"/>
              <a:gd name="connsiteY3" fmla="*/ 1090290 h 1533379"/>
              <a:gd name="connsiteX4" fmla="*/ 1582286 w 1665181"/>
              <a:gd name="connsiteY4" fmla="*/ 872451 h 1533379"/>
              <a:gd name="connsiteX5" fmla="*/ 1655746 w 1665181"/>
              <a:gd name="connsiteY5" fmla="*/ 833997 h 1533379"/>
              <a:gd name="connsiteX6" fmla="*/ 1655746 w 1665181"/>
              <a:gd name="connsiteY6" fmla="*/ 0 h 1533379"/>
              <a:gd name="connsiteX7" fmla="*/ 1665181 w 1665181"/>
              <a:gd name="connsiteY7" fmla="*/ 0 h 1533379"/>
              <a:gd name="connsiteX8" fmla="*/ 1665181 w 1665181"/>
              <a:gd name="connsiteY8" fmla="*/ 1533379 h 1533379"/>
              <a:gd name="connsiteX9" fmla="*/ 0 w 1665181"/>
              <a:gd name="connsiteY9" fmla="*/ 1533379 h 153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5181" h="1533379">
                <a:moveTo>
                  <a:pt x="0" y="0"/>
                </a:moveTo>
                <a:lnTo>
                  <a:pt x="1417593" y="0"/>
                </a:lnTo>
                <a:lnTo>
                  <a:pt x="1417593" y="1109881"/>
                </a:lnTo>
                <a:lnTo>
                  <a:pt x="1419514" y="1090290"/>
                </a:lnTo>
                <a:cubicBezTo>
                  <a:pt x="1434447" y="1017626"/>
                  <a:pt x="1496480" y="931288"/>
                  <a:pt x="1582286" y="872451"/>
                </a:cubicBezTo>
                <a:lnTo>
                  <a:pt x="1655746" y="833997"/>
                </a:lnTo>
                <a:lnTo>
                  <a:pt x="1655746" y="0"/>
                </a:lnTo>
                <a:lnTo>
                  <a:pt x="1665181" y="0"/>
                </a:lnTo>
                <a:lnTo>
                  <a:pt x="1665181" y="1533379"/>
                </a:lnTo>
                <a:lnTo>
                  <a:pt x="0" y="1533379"/>
                </a:lnTo>
                <a:close/>
              </a:path>
            </a:pathLst>
          </a:cu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1200785" y="2412365"/>
            <a:ext cx="10991850" cy="15335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041775" y="2856230"/>
            <a:ext cx="9174480" cy="645160"/>
          </a:xfrm>
          <a:prstGeom prst="rect">
            <a:avLst/>
          </a:prstGeom>
          <a:noFill/>
          <a:effectLst/>
        </p:spPr>
        <p:txBody>
          <a:bodyPr wrap="square" rtlCol="0">
            <a:sp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rPr>
              <a:t>Thank you for watching!</a:t>
            </a:r>
            <a:endParaRPr lang="en-US" altLang="zh-CN" sz="3600" b="1" dirty="0" smtClean="0">
              <a:solidFill>
                <a:schemeClr val="bg1"/>
              </a:solidFill>
              <a:latin typeface="微软雅黑" panose="020B0503020204020204" pitchFamily="34" charset="-122"/>
              <a:ea typeface="微软雅黑" panose="020B0503020204020204" pitchFamily="34" charset="-122"/>
            </a:endParaRPr>
          </a:p>
        </p:txBody>
      </p:sp>
      <p:sp>
        <p:nvSpPr>
          <p:cNvPr id="6" name="books_57238"/>
          <p:cNvSpPr>
            <a:spLocks noChangeAspect="1"/>
          </p:cNvSpPr>
          <p:nvPr/>
        </p:nvSpPr>
        <p:spPr bwMode="auto">
          <a:xfrm>
            <a:off x="1200785" y="1503045"/>
            <a:ext cx="2444750" cy="2660650"/>
          </a:xfrm>
          <a:custGeom>
            <a:avLst/>
            <a:gdLst>
              <a:gd name="connsiteX0" fmla="*/ 502158 w 559398"/>
              <a:gd name="connsiteY0" fmla="*/ 333911 h 608615"/>
              <a:gd name="connsiteX1" fmla="*/ 538489 w 559398"/>
              <a:gd name="connsiteY1" fmla="*/ 345127 h 608615"/>
              <a:gd name="connsiteX2" fmla="*/ 540640 w 559398"/>
              <a:gd name="connsiteY2" fmla="*/ 362310 h 608615"/>
              <a:gd name="connsiteX3" fmla="*/ 527255 w 559398"/>
              <a:gd name="connsiteY3" fmla="*/ 369230 h 608615"/>
              <a:gd name="connsiteX4" fmla="*/ 532275 w 559398"/>
              <a:gd name="connsiteY4" fmla="*/ 374480 h 608615"/>
              <a:gd name="connsiteX5" fmla="*/ 522714 w 559398"/>
              <a:gd name="connsiteY5" fmla="*/ 413856 h 608615"/>
              <a:gd name="connsiteX6" fmla="*/ 544704 w 559398"/>
              <a:gd name="connsiteY6" fmla="*/ 442493 h 608615"/>
              <a:gd name="connsiteX7" fmla="*/ 545421 w 559398"/>
              <a:gd name="connsiteY7" fmla="*/ 441777 h 608615"/>
              <a:gd name="connsiteX8" fmla="*/ 559045 w 559398"/>
              <a:gd name="connsiteY8" fmla="*/ 445357 h 608615"/>
              <a:gd name="connsiteX9" fmla="*/ 517933 w 559398"/>
              <a:gd name="connsiteY9" fmla="*/ 486403 h 608615"/>
              <a:gd name="connsiteX10" fmla="*/ 433321 w 559398"/>
              <a:gd name="connsiteY10" fmla="*/ 525779 h 608615"/>
              <a:gd name="connsiteX11" fmla="*/ 368547 w 559398"/>
              <a:gd name="connsiteY11" fmla="*/ 563962 h 608615"/>
              <a:gd name="connsiteX12" fmla="*/ 316919 w 559398"/>
              <a:gd name="connsiteY12" fmla="*/ 584962 h 608615"/>
              <a:gd name="connsiteX13" fmla="*/ 410853 w 559398"/>
              <a:gd name="connsiteY13" fmla="*/ 515517 h 608615"/>
              <a:gd name="connsiteX14" fmla="*/ 537055 w 559398"/>
              <a:gd name="connsiteY14" fmla="*/ 449414 h 608615"/>
              <a:gd name="connsiteX15" fmla="*/ 510285 w 559398"/>
              <a:gd name="connsiteY15" fmla="*/ 413856 h 608615"/>
              <a:gd name="connsiteX16" fmla="*/ 524148 w 559398"/>
              <a:gd name="connsiteY16" fmla="*/ 370901 h 608615"/>
              <a:gd name="connsiteX17" fmla="*/ 423043 w 559398"/>
              <a:gd name="connsiteY17" fmla="*/ 427459 h 608615"/>
              <a:gd name="connsiteX18" fmla="*/ 311899 w 559398"/>
              <a:gd name="connsiteY18" fmla="*/ 485210 h 608615"/>
              <a:gd name="connsiteX19" fmla="*/ 308314 w 559398"/>
              <a:gd name="connsiteY19" fmla="*/ 479244 h 608615"/>
              <a:gd name="connsiteX20" fmla="*/ 413482 w 559398"/>
              <a:gd name="connsiteY20" fmla="*/ 410992 h 608615"/>
              <a:gd name="connsiteX21" fmla="*/ 511241 w 559398"/>
              <a:gd name="connsiteY21" fmla="*/ 356344 h 608615"/>
              <a:gd name="connsiteX22" fmla="*/ 497139 w 559398"/>
              <a:gd name="connsiteY22" fmla="*/ 351809 h 608615"/>
              <a:gd name="connsiteX23" fmla="*/ 502158 w 559398"/>
              <a:gd name="connsiteY23" fmla="*/ 333911 h 608615"/>
              <a:gd name="connsiteX24" fmla="*/ 34866 w 559398"/>
              <a:gd name="connsiteY24" fmla="*/ 310947 h 608615"/>
              <a:gd name="connsiteX25" fmla="*/ 70717 w 559398"/>
              <a:gd name="connsiteY25" fmla="*/ 330998 h 608615"/>
              <a:gd name="connsiteX26" fmla="*/ 160822 w 559398"/>
              <a:gd name="connsiteY26" fmla="*/ 393062 h 608615"/>
              <a:gd name="connsiteX27" fmla="*/ 231329 w 559398"/>
              <a:gd name="connsiteY27" fmla="*/ 447488 h 608615"/>
              <a:gd name="connsiteX28" fmla="*/ 291320 w 559398"/>
              <a:gd name="connsiteY28" fmla="*/ 488068 h 608615"/>
              <a:gd name="connsiteX29" fmla="*/ 293232 w 559398"/>
              <a:gd name="connsiteY29" fmla="*/ 490455 h 608615"/>
              <a:gd name="connsiteX30" fmla="*/ 302075 w 559398"/>
              <a:gd name="connsiteY30" fmla="*/ 496661 h 608615"/>
              <a:gd name="connsiteX31" fmla="*/ 297295 w 559398"/>
              <a:gd name="connsiteY31" fmla="*/ 601454 h 608615"/>
              <a:gd name="connsiteX32" fmla="*/ 292276 w 559398"/>
              <a:gd name="connsiteY32" fmla="*/ 605512 h 608615"/>
              <a:gd name="connsiteX33" fmla="*/ 286300 w 559398"/>
              <a:gd name="connsiteY33" fmla="*/ 608615 h 608615"/>
              <a:gd name="connsiteX34" fmla="*/ 244952 w 559398"/>
              <a:gd name="connsiteY34" fmla="*/ 581880 h 608615"/>
              <a:gd name="connsiteX35" fmla="*/ 146960 w 559398"/>
              <a:gd name="connsiteY35" fmla="*/ 516235 h 608615"/>
              <a:gd name="connsiteX36" fmla="*/ 65697 w 559398"/>
              <a:gd name="connsiteY36" fmla="*/ 464674 h 608615"/>
              <a:gd name="connsiteX37" fmla="*/ 21481 w 559398"/>
              <a:gd name="connsiteY37" fmla="*/ 427436 h 608615"/>
              <a:gd name="connsiteX38" fmla="*/ 17896 w 559398"/>
              <a:gd name="connsiteY38" fmla="*/ 424094 h 608615"/>
              <a:gd name="connsiteX39" fmla="*/ 13355 w 559398"/>
              <a:gd name="connsiteY39" fmla="*/ 361792 h 608615"/>
              <a:gd name="connsiteX40" fmla="*/ 21720 w 559398"/>
              <a:gd name="connsiteY40" fmla="*/ 314050 h 608615"/>
              <a:gd name="connsiteX41" fmla="*/ 32715 w 559398"/>
              <a:gd name="connsiteY41" fmla="*/ 311186 h 608615"/>
              <a:gd name="connsiteX42" fmla="*/ 34866 w 559398"/>
              <a:gd name="connsiteY42" fmla="*/ 310947 h 608615"/>
              <a:gd name="connsiteX43" fmla="*/ 14534 w 559398"/>
              <a:gd name="connsiteY43" fmla="*/ 145339 h 608615"/>
              <a:gd name="connsiteX44" fmla="*/ 158691 w 559398"/>
              <a:gd name="connsiteY44" fmla="*/ 248910 h 608615"/>
              <a:gd name="connsiteX45" fmla="*/ 284917 w 559398"/>
              <a:gd name="connsiteY45" fmla="*/ 335060 h 608615"/>
              <a:gd name="connsiteX46" fmla="*/ 287547 w 559398"/>
              <a:gd name="connsiteY46" fmla="*/ 347469 h 608615"/>
              <a:gd name="connsiteX47" fmla="*/ 283244 w 559398"/>
              <a:gd name="connsiteY47" fmla="*/ 428369 h 608615"/>
              <a:gd name="connsiteX48" fmla="*/ 275594 w 559398"/>
              <a:gd name="connsiteY48" fmla="*/ 432664 h 608615"/>
              <a:gd name="connsiteX49" fmla="*/ 268900 w 559398"/>
              <a:gd name="connsiteY49" fmla="*/ 434096 h 608615"/>
              <a:gd name="connsiteX50" fmla="*/ 127134 w 559398"/>
              <a:gd name="connsiteY50" fmla="*/ 340310 h 608615"/>
              <a:gd name="connsiteX51" fmla="*/ 11187 w 559398"/>
              <a:gd name="connsiteY51" fmla="*/ 259649 h 608615"/>
              <a:gd name="connsiteX52" fmla="*/ 10948 w 559398"/>
              <a:gd name="connsiteY52" fmla="*/ 259410 h 608615"/>
              <a:gd name="connsiteX53" fmla="*/ 3298 w 559398"/>
              <a:gd name="connsiteY53" fmla="*/ 255353 h 608615"/>
              <a:gd name="connsiteX54" fmla="*/ 2581 w 559398"/>
              <a:gd name="connsiteY54" fmla="*/ 217171 h 608615"/>
              <a:gd name="connsiteX55" fmla="*/ 5689 w 559398"/>
              <a:gd name="connsiteY55" fmla="*/ 148919 h 608615"/>
              <a:gd name="connsiteX56" fmla="*/ 6884 w 559398"/>
              <a:gd name="connsiteY56" fmla="*/ 147249 h 608615"/>
              <a:gd name="connsiteX57" fmla="*/ 14534 w 559398"/>
              <a:gd name="connsiteY57" fmla="*/ 145339 h 608615"/>
              <a:gd name="connsiteX58" fmla="*/ 288828 w 559398"/>
              <a:gd name="connsiteY58" fmla="*/ 66171 h 608615"/>
              <a:gd name="connsiteX59" fmla="*/ 249504 w 559398"/>
              <a:gd name="connsiteY59" fmla="*/ 87348 h 608615"/>
              <a:gd name="connsiteX60" fmla="*/ 144821 w 559398"/>
              <a:gd name="connsiteY60" fmla="*/ 145102 h 608615"/>
              <a:gd name="connsiteX61" fmla="*/ 181866 w 559398"/>
              <a:gd name="connsiteY61" fmla="*/ 168252 h 608615"/>
              <a:gd name="connsiteX62" fmla="*/ 264800 w 559398"/>
              <a:gd name="connsiteY62" fmla="*/ 112168 h 608615"/>
              <a:gd name="connsiteX63" fmla="*/ 313318 w 559398"/>
              <a:gd name="connsiteY63" fmla="*/ 83768 h 608615"/>
              <a:gd name="connsiteX64" fmla="*/ 302563 w 559398"/>
              <a:gd name="connsiteY64" fmla="*/ 71835 h 608615"/>
              <a:gd name="connsiteX65" fmla="*/ 288828 w 559398"/>
              <a:gd name="connsiteY65" fmla="*/ 66171 h 608615"/>
              <a:gd name="connsiteX66" fmla="*/ 281052 w 559398"/>
              <a:gd name="connsiteY66" fmla="*/ 0 h 608615"/>
              <a:gd name="connsiteX67" fmla="*/ 388126 w 559398"/>
              <a:gd name="connsiteY67" fmla="*/ 72551 h 608615"/>
              <a:gd name="connsiteX68" fmla="*/ 532961 w 559398"/>
              <a:gd name="connsiteY68" fmla="*/ 176844 h 608615"/>
              <a:gd name="connsiteX69" fmla="*/ 537024 w 559398"/>
              <a:gd name="connsiteY69" fmla="*/ 186867 h 608615"/>
              <a:gd name="connsiteX70" fmla="*/ 534873 w 559398"/>
              <a:gd name="connsiteY70" fmla="*/ 200471 h 608615"/>
              <a:gd name="connsiteX71" fmla="*/ 512407 w 559398"/>
              <a:gd name="connsiteY71" fmla="*/ 215029 h 608615"/>
              <a:gd name="connsiteX72" fmla="*/ 500457 w 559398"/>
              <a:gd name="connsiteY72" fmla="*/ 247963 h 608615"/>
              <a:gd name="connsiteX73" fmla="*/ 521011 w 559398"/>
              <a:gd name="connsiteY73" fmla="*/ 287580 h 608615"/>
              <a:gd name="connsiteX74" fmla="*/ 521489 w 559398"/>
              <a:gd name="connsiteY74" fmla="*/ 288296 h 608615"/>
              <a:gd name="connsiteX75" fmla="*/ 532005 w 559398"/>
              <a:gd name="connsiteY75" fmla="*/ 288773 h 608615"/>
              <a:gd name="connsiteX76" fmla="*/ 535351 w 559398"/>
              <a:gd name="connsiteY76" fmla="*/ 297126 h 608615"/>
              <a:gd name="connsiteX77" fmla="*/ 510734 w 559398"/>
              <a:gd name="connsiteY77" fmla="*/ 316457 h 608615"/>
              <a:gd name="connsiteX78" fmla="*/ 456002 w 559398"/>
              <a:gd name="connsiteY78" fmla="*/ 349153 h 608615"/>
              <a:gd name="connsiteX79" fmla="*/ 395057 w 559398"/>
              <a:gd name="connsiteY79" fmla="*/ 383042 h 608615"/>
              <a:gd name="connsiteX80" fmla="*/ 302563 w 559398"/>
              <a:gd name="connsiteY80" fmla="*/ 429341 h 608615"/>
              <a:gd name="connsiteX81" fmla="*/ 298022 w 559398"/>
              <a:gd name="connsiteY81" fmla="*/ 421227 h 608615"/>
              <a:gd name="connsiteX82" fmla="*/ 394340 w 559398"/>
              <a:gd name="connsiteY82" fmla="*/ 361325 h 608615"/>
              <a:gd name="connsiteX83" fmla="*/ 451222 w 559398"/>
              <a:gd name="connsiteY83" fmla="*/ 329583 h 608615"/>
              <a:gd name="connsiteX84" fmla="*/ 508822 w 559398"/>
              <a:gd name="connsiteY84" fmla="*/ 295217 h 608615"/>
              <a:gd name="connsiteX85" fmla="*/ 511929 w 559398"/>
              <a:gd name="connsiteY85" fmla="*/ 293308 h 608615"/>
              <a:gd name="connsiteX86" fmla="*/ 487311 w 559398"/>
              <a:gd name="connsiteY86" fmla="*/ 244383 h 608615"/>
              <a:gd name="connsiteX87" fmla="*/ 489462 w 559398"/>
              <a:gd name="connsiteY87" fmla="*/ 228871 h 608615"/>
              <a:gd name="connsiteX88" fmla="*/ 413460 w 559398"/>
              <a:gd name="connsiteY88" fmla="*/ 268965 h 608615"/>
              <a:gd name="connsiteX89" fmla="*/ 352514 w 559398"/>
              <a:gd name="connsiteY89" fmla="*/ 301422 h 608615"/>
              <a:gd name="connsiteX90" fmla="*/ 309016 w 559398"/>
              <a:gd name="connsiteY90" fmla="*/ 322424 h 608615"/>
              <a:gd name="connsiteX91" fmla="*/ 298739 w 559398"/>
              <a:gd name="connsiteY91" fmla="*/ 323856 h 608615"/>
              <a:gd name="connsiteX92" fmla="*/ 150079 w 559398"/>
              <a:gd name="connsiteY92" fmla="*/ 220518 h 608615"/>
              <a:gd name="connsiteX93" fmla="*/ 38465 w 559398"/>
              <a:gd name="connsiteY93" fmla="*/ 134840 h 608615"/>
              <a:gd name="connsiteX94" fmla="*/ 37509 w 559398"/>
              <a:gd name="connsiteY94" fmla="*/ 132692 h 608615"/>
              <a:gd name="connsiteX95" fmla="*/ 36314 w 559398"/>
              <a:gd name="connsiteY95" fmla="*/ 119328 h 608615"/>
              <a:gd name="connsiteX96" fmla="*/ 174935 w 559398"/>
              <a:gd name="connsiteY96" fmla="*/ 40094 h 608615"/>
              <a:gd name="connsiteX97" fmla="*/ 277706 w 559398"/>
              <a:gd name="connsiteY97" fmla="*/ 954 h 608615"/>
              <a:gd name="connsiteX98" fmla="*/ 281052 w 559398"/>
              <a:gd name="connsiteY98" fmla="*/ 0 h 60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59398" h="608615">
                <a:moveTo>
                  <a:pt x="502158" y="333911"/>
                </a:moveTo>
                <a:cubicBezTo>
                  <a:pt x="514109" y="337968"/>
                  <a:pt x="526299" y="341071"/>
                  <a:pt x="538489" y="345127"/>
                </a:cubicBezTo>
                <a:cubicBezTo>
                  <a:pt x="545421" y="347752"/>
                  <a:pt x="548528" y="358491"/>
                  <a:pt x="540640" y="362310"/>
                </a:cubicBezTo>
                <a:cubicBezTo>
                  <a:pt x="536099" y="364696"/>
                  <a:pt x="531797" y="366844"/>
                  <a:pt x="527255" y="369230"/>
                </a:cubicBezTo>
                <a:cubicBezTo>
                  <a:pt x="530123" y="368276"/>
                  <a:pt x="533470" y="371617"/>
                  <a:pt x="532275" y="374480"/>
                </a:cubicBezTo>
                <a:cubicBezTo>
                  <a:pt x="526538" y="388322"/>
                  <a:pt x="518173" y="397390"/>
                  <a:pt x="522714" y="413856"/>
                </a:cubicBezTo>
                <a:cubicBezTo>
                  <a:pt x="526299" y="426981"/>
                  <a:pt x="533231" y="436050"/>
                  <a:pt x="544704" y="442493"/>
                </a:cubicBezTo>
                <a:cubicBezTo>
                  <a:pt x="544943" y="442255"/>
                  <a:pt x="545182" y="442016"/>
                  <a:pt x="545421" y="441777"/>
                </a:cubicBezTo>
                <a:cubicBezTo>
                  <a:pt x="549484" y="437720"/>
                  <a:pt x="557611" y="439391"/>
                  <a:pt x="559045" y="445357"/>
                </a:cubicBezTo>
                <a:cubicBezTo>
                  <a:pt x="563108" y="464687"/>
                  <a:pt x="531080" y="479244"/>
                  <a:pt x="517933" y="486403"/>
                </a:cubicBezTo>
                <a:cubicBezTo>
                  <a:pt x="490446" y="500960"/>
                  <a:pt x="461764" y="512654"/>
                  <a:pt x="433321" y="525779"/>
                </a:cubicBezTo>
                <a:cubicBezTo>
                  <a:pt x="410375" y="536279"/>
                  <a:pt x="390059" y="550836"/>
                  <a:pt x="368547" y="563962"/>
                </a:cubicBezTo>
                <a:cubicBezTo>
                  <a:pt x="359703" y="569450"/>
                  <a:pt x="327914" y="595701"/>
                  <a:pt x="316919" y="584962"/>
                </a:cubicBezTo>
                <a:cubicBezTo>
                  <a:pt x="307119" y="575416"/>
                  <a:pt x="399141" y="521483"/>
                  <a:pt x="410853" y="515517"/>
                </a:cubicBezTo>
                <a:cubicBezTo>
                  <a:pt x="453159" y="493562"/>
                  <a:pt x="500724" y="480199"/>
                  <a:pt x="537055" y="449414"/>
                </a:cubicBezTo>
                <a:cubicBezTo>
                  <a:pt x="522236" y="443925"/>
                  <a:pt x="513153" y="429368"/>
                  <a:pt x="510285" y="413856"/>
                </a:cubicBezTo>
                <a:cubicBezTo>
                  <a:pt x="508134" y="400254"/>
                  <a:pt x="511241" y="378776"/>
                  <a:pt x="524148" y="370901"/>
                </a:cubicBezTo>
                <a:cubicBezTo>
                  <a:pt x="489729" y="388560"/>
                  <a:pt x="456267" y="407651"/>
                  <a:pt x="423043" y="427459"/>
                </a:cubicBezTo>
                <a:cubicBezTo>
                  <a:pt x="387190" y="448698"/>
                  <a:pt x="352055" y="473039"/>
                  <a:pt x="311899" y="485210"/>
                </a:cubicBezTo>
                <a:cubicBezTo>
                  <a:pt x="308553" y="486165"/>
                  <a:pt x="305685" y="481630"/>
                  <a:pt x="308314" y="479244"/>
                </a:cubicBezTo>
                <a:cubicBezTo>
                  <a:pt x="339865" y="451800"/>
                  <a:pt x="377630" y="432232"/>
                  <a:pt x="413482" y="410992"/>
                </a:cubicBezTo>
                <a:cubicBezTo>
                  <a:pt x="445511" y="391901"/>
                  <a:pt x="478017" y="373287"/>
                  <a:pt x="511241" y="356344"/>
                </a:cubicBezTo>
                <a:cubicBezTo>
                  <a:pt x="506461" y="354912"/>
                  <a:pt x="501919" y="353480"/>
                  <a:pt x="497139" y="351809"/>
                </a:cubicBezTo>
                <a:cubicBezTo>
                  <a:pt x="486144" y="347752"/>
                  <a:pt x="490685" y="330093"/>
                  <a:pt x="502158" y="333911"/>
                </a:cubicBezTo>
                <a:close/>
                <a:moveTo>
                  <a:pt x="34866" y="310947"/>
                </a:moveTo>
                <a:cubicBezTo>
                  <a:pt x="47294" y="311186"/>
                  <a:pt x="61634" y="323121"/>
                  <a:pt x="70717" y="330998"/>
                </a:cubicBezTo>
                <a:cubicBezTo>
                  <a:pt x="98202" y="354630"/>
                  <a:pt x="132141" y="370862"/>
                  <a:pt x="160822" y="393062"/>
                </a:cubicBezTo>
                <a:cubicBezTo>
                  <a:pt x="184484" y="410965"/>
                  <a:pt x="207428" y="429823"/>
                  <a:pt x="231329" y="447488"/>
                </a:cubicBezTo>
                <a:cubicBezTo>
                  <a:pt x="250449" y="461810"/>
                  <a:pt x="272916" y="473029"/>
                  <a:pt x="291320" y="488068"/>
                </a:cubicBezTo>
                <a:cubicBezTo>
                  <a:pt x="292276" y="488784"/>
                  <a:pt x="292754" y="489500"/>
                  <a:pt x="293232" y="490455"/>
                </a:cubicBezTo>
                <a:cubicBezTo>
                  <a:pt x="297056" y="489977"/>
                  <a:pt x="300880" y="491648"/>
                  <a:pt x="302075" y="496661"/>
                </a:cubicBezTo>
                <a:cubicBezTo>
                  <a:pt x="310201" y="529364"/>
                  <a:pt x="306138" y="568990"/>
                  <a:pt x="297295" y="601454"/>
                </a:cubicBezTo>
                <a:cubicBezTo>
                  <a:pt x="296578" y="604318"/>
                  <a:pt x="294427" y="605512"/>
                  <a:pt x="292276" y="605512"/>
                </a:cubicBezTo>
                <a:cubicBezTo>
                  <a:pt x="290841" y="607421"/>
                  <a:pt x="288690" y="608615"/>
                  <a:pt x="286300" y="608615"/>
                </a:cubicBezTo>
                <a:cubicBezTo>
                  <a:pt x="272438" y="608376"/>
                  <a:pt x="255947" y="588802"/>
                  <a:pt x="244952" y="581880"/>
                </a:cubicBezTo>
                <a:cubicBezTo>
                  <a:pt x="211491" y="560635"/>
                  <a:pt x="179225" y="538912"/>
                  <a:pt x="146960" y="516235"/>
                </a:cubicBezTo>
                <a:cubicBezTo>
                  <a:pt x="120430" y="497855"/>
                  <a:pt x="92705" y="482339"/>
                  <a:pt x="65697" y="464674"/>
                </a:cubicBezTo>
                <a:cubicBezTo>
                  <a:pt x="50879" y="454887"/>
                  <a:pt x="31042" y="443668"/>
                  <a:pt x="21481" y="427436"/>
                </a:cubicBezTo>
                <a:cubicBezTo>
                  <a:pt x="19808" y="426959"/>
                  <a:pt x="18613" y="425765"/>
                  <a:pt x="17896" y="424094"/>
                </a:cubicBezTo>
                <a:cubicBezTo>
                  <a:pt x="11921" y="404520"/>
                  <a:pt x="12399" y="382320"/>
                  <a:pt x="13355" y="361792"/>
                </a:cubicBezTo>
                <a:cubicBezTo>
                  <a:pt x="14311" y="346276"/>
                  <a:pt x="14311" y="327895"/>
                  <a:pt x="21720" y="314050"/>
                </a:cubicBezTo>
                <a:cubicBezTo>
                  <a:pt x="24110" y="309753"/>
                  <a:pt x="29129" y="309276"/>
                  <a:pt x="32715" y="311186"/>
                </a:cubicBezTo>
                <a:cubicBezTo>
                  <a:pt x="33432" y="310947"/>
                  <a:pt x="33910" y="310708"/>
                  <a:pt x="34866" y="310947"/>
                </a:cubicBezTo>
                <a:close/>
                <a:moveTo>
                  <a:pt x="14534" y="145339"/>
                </a:moveTo>
                <a:cubicBezTo>
                  <a:pt x="62586" y="179942"/>
                  <a:pt x="111117" y="213830"/>
                  <a:pt x="158691" y="248910"/>
                </a:cubicBezTo>
                <a:cubicBezTo>
                  <a:pt x="199571" y="278979"/>
                  <a:pt x="238061" y="314298"/>
                  <a:pt x="284917" y="335060"/>
                </a:cubicBezTo>
                <a:cubicBezTo>
                  <a:pt x="290655" y="337685"/>
                  <a:pt x="290655" y="343412"/>
                  <a:pt x="287547" y="347469"/>
                </a:cubicBezTo>
                <a:cubicBezTo>
                  <a:pt x="287786" y="374197"/>
                  <a:pt x="286830" y="401879"/>
                  <a:pt x="283244" y="428369"/>
                </a:cubicBezTo>
                <a:cubicBezTo>
                  <a:pt x="282527" y="432903"/>
                  <a:pt x="278941" y="433857"/>
                  <a:pt x="275594" y="432664"/>
                </a:cubicBezTo>
                <a:cubicBezTo>
                  <a:pt x="273920" y="434096"/>
                  <a:pt x="271530" y="434812"/>
                  <a:pt x="268900" y="434096"/>
                </a:cubicBezTo>
                <a:cubicBezTo>
                  <a:pt x="214632" y="418823"/>
                  <a:pt x="171839" y="372049"/>
                  <a:pt x="127134" y="340310"/>
                </a:cubicBezTo>
                <a:cubicBezTo>
                  <a:pt x="89362" y="313582"/>
                  <a:pt x="44178" y="292343"/>
                  <a:pt x="11187" y="259649"/>
                </a:cubicBezTo>
                <a:cubicBezTo>
                  <a:pt x="11187" y="259410"/>
                  <a:pt x="10948" y="259410"/>
                  <a:pt x="10948" y="259410"/>
                </a:cubicBezTo>
                <a:cubicBezTo>
                  <a:pt x="7840" y="259410"/>
                  <a:pt x="4733" y="258217"/>
                  <a:pt x="3298" y="255353"/>
                </a:cubicBezTo>
                <a:cubicBezTo>
                  <a:pt x="-3635" y="243899"/>
                  <a:pt x="2581" y="229580"/>
                  <a:pt x="2581" y="217171"/>
                </a:cubicBezTo>
                <a:cubicBezTo>
                  <a:pt x="2103" y="197363"/>
                  <a:pt x="-4591" y="166817"/>
                  <a:pt x="5689" y="148919"/>
                </a:cubicBezTo>
                <a:cubicBezTo>
                  <a:pt x="5928" y="148203"/>
                  <a:pt x="6406" y="147726"/>
                  <a:pt x="6884" y="147249"/>
                </a:cubicBezTo>
                <a:cubicBezTo>
                  <a:pt x="8319" y="144623"/>
                  <a:pt x="11426" y="142953"/>
                  <a:pt x="14534" y="145339"/>
                </a:cubicBezTo>
                <a:close/>
                <a:moveTo>
                  <a:pt x="288828" y="66171"/>
                </a:moveTo>
                <a:cubicBezTo>
                  <a:pt x="274913" y="65914"/>
                  <a:pt x="260797" y="79652"/>
                  <a:pt x="249504" y="87348"/>
                </a:cubicBezTo>
                <a:cubicBezTo>
                  <a:pt x="216044" y="109543"/>
                  <a:pt x="176847" y="120760"/>
                  <a:pt x="144821" y="145102"/>
                </a:cubicBezTo>
                <a:cubicBezTo>
                  <a:pt x="157966" y="151069"/>
                  <a:pt x="169438" y="160138"/>
                  <a:pt x="181866" y="168252"/>
                </a:cubicBezTo>
                <a:cubicBezTo>
                  <a:pt x="205767" y="146296"/>
                  <a:pt x="238032" y="128874"/>
                  <a:pt x="264800" y="112168"/>
                </a:cubicBezTo>
                <a:cubicBezTo>
                  <a:pt x="272926" y="107156"/>
                  <a:pt x="295154" y="89734"/>
                  <a:pt x="313318" y="83768"/>
                </a:cubicBezTo>
                <a:cubicBezTo>
                  <a:pt x="309733" y="79472"/>
                  <a:pt x="306148" y="75176"/>
                  <a:pt x="302563" y="71835"/>
                </a:cubicBezTo>
                <a:cubicBezTo>
                  <a:pt x="298082" y="67897"/>
                  <a:pt x="293466" y="66257"/>
                  <a:pt x="288828" y="66171"/>
                </a:cubicBezTo>
                <a:close/>
                <a:moveTo>
                  <a:pt x="281052" y="0"/>
                </a:moveTo>
                <a:cubicBezTo>
                  <a:pt x="321683" y="3102"/>
                  <a:pt x="358489" y="47970"/>
                  <a:pt x="388126" y="72551"/>
                </a:cubicBezTo>
                <a:cubicBezTo>
                  <a:pt x="434492" y="110975"/>
                  <a:pt x="477034" y="152739"/>
                  <a:pt x="532961" y="176844"/>
                </a:cubicBezTo>
                <a:cubicBezTo>
                  <a:pt x="537024" y="178753"/>
                  <a:pt x="537980" y="182810"/>
                  <a:pt x="537024" y="186867"/>
                </a:cubicBezTo>
                <a:cubicBezTo>
                  <a:pt x="539653" y="190686"/>
                  <a:pt x="539892" y="196891"/>
                  <a:pt x="534873" y="200471"/>
                </a:cubicBezTo>
                <a:cubicBezTo>
                  <a:pt x="527464" y="205482"/>
                  <a:pt x="520055" y="210255"/>
                  <a:pt x="512407" y="215029"/>
                </a:cubicBezTo>
                <a:cubicBezTo>
                  <a:pt x="503325" y="223620"/>
                  <a:pt x="499262" y="233644"/>
                  <a:pt x="500457" y="247963"/>
                </a:cubicBezTo>
                <a:cubicBezTo>
                  <a:pt x="501413" y="263237"/>
                  <a:pt x="506671" y="279466"/>
                  <a:pt x="521011" y="287580"/>
                </a:cubicBezTo>
                <a:cubicBezTo>
                  <a:pt x="521250" y="287819"/>
                  <a:pt x="521250" y="288057"/>
                  <a:pt x="521489" y="288296"/>
                </a:cubicBezTo>
                <a:cubicBezTo>
                  <a:pt x="525074" y="287103"/>
                  <a:pt x="528659" y="286864"/>
                  <a:pt x="532005" y="288773"/>
                </a:cubicBezTo>
                <a:cubicBezTo>
                  <a:pt x="534634" y="290682"/>
                  <a:pt x="536307" y="293785"/>
                  <a:pt x="535351" y="297126"/>
                </a:cubicBezTo>
                <a:cubicBezTo>
                  <a:pt x="532483" y="306911"/>
                  <a:pt x="518621" y="311684"/>
                  <a:pt x="510734" y="316457"/>
                </a:cubicBezTo>
                <a:cubicBezTo>
                  <a:pt x="492331" y="327435"/>
                  <a:pt x="474166" y="338414"/>
                  <a:pt x="456002" y="349153"/>
                </a:cubicBezTo>
                <a:cubicBezTo>
                  <a:pt x="435926" y="361086"/>
                  <a:pt x="415372" y="371825"/>
                  <a:pt x="395057" y="383042"/>
                </a:cubicBezTo>
                <a:cubicBezTo>
                  <a:pt x="365898" y="399271"/>
                  <a:pt x="335545" y="422182"/>
                  <a:pt x="302563" y="429341"/>
                </a:cubicBezTo>
                <a:cubicBezTo>
                  <a:pt x="298022" y="430296"/>
                  <a:pt x="294437" y="424807"/>
                  <a:pt x="298022" y="421227"/>
                </a:cubicBezTo>
                <a:cubicBezTo>
                  <a:pt x="323356" y="394975"/>
                  <a:pt x="362552" y="378508"/>
                  <a:pt x="394340" y="361325"/>
                </a:cubicBezTo>
                <a:cubicBezTo>
                  <a:pt x="413460" y="351062"/>
                  <a:pt x="432580" y="340561"/>
                  <a:pt x="451222" y="329583"/>
                </a:cubicBezTo>
                <a:cubicBezTo>
                  <a:pt x="470342" y="318128"/>
                  <a:pt x="489702" y="306672"/>
                  <a:pt x="508822" y="295217"/>
                </a:cubicBezTo>
                <a:cubicBezTo>
                  <a:pt x="509778" y="294501"/>
                  <a:pt x="510973" y="294024"/>
                  <a:pt x="511929" y="293308"/>
                </a:cubicBezTo>
                <a:cubicBezTo>
                  <a:pt x="494960" y="284477"/>
                  <a:pt x="486833" y="262998"/>
                  <a:pt x="487311" y="244383"/>
                </a:cubicBezTo>
                <a:cubicBezTo>
                  <a:pt x="487550" y="239610"/>
                  <a:pt x="488028" y="234121"/>
                  <a:pt x="489462" y="228871"/>
                </a:cubicBezTo>
                <a:cubicBezTo>
                  <a:pt x="464606" y="242951"/>
                  <a:pt x="439033" y="255839"/>
                  <a:pt x="413460" y="268965"/>
                </a:cubicBezTo>
                <a:cubicBezTo>
                  <a:pt x="392906" y="279466"/>
                  <a:pt x="372351" y="289728"/>
                  <a:pt x="352514" y="301422"/>
                </a:cubicBezTo>
                <a:cubicBezTo>
                  <a:pt x="338891" y="309059"/>
                  <a:pt x="325029" y="322424"/>
                  <a:pt x="309016" y="322424"/>
                </a:cubicBezTo>
                <a:cubicBezTo>
                  <a:pt x="306626" y="324810"/>
                  <a:pt x="302802" y="326003"/>
                  <a:pt x="298739" y="323856"/>
                </a:cubicBezTo>
                <a:cubicBezTo>
                  <a:pt x="244485" y="294978"/>
                  <a:pt x="200031" y="255600"/>
                  <a:pt x="150079" y="220518"/>
                </a:cubicBezTo>
                <a:cubicBezTo>
                  <a:pt x="113512" y="194743"/>
                  <a:pt x="63799" y="173025"/>
                  <a:pt x="38465" y="134840"/>
                </a:cubicBezTo>
                <a:cubicBezTo>
                  <a:pt x="37987" y="134124"/>
                  <a:pt x="37748" y="133408"/>
                  <a:pt x="37509" y="132692"/>
                </a:cubicBezTo>
                <a:cubicBezTo>
                  <a:pt x="32490" y="130544"/>
                  <a:pt x="30339" y="122430"/>
                  <a:pt x="36314" y="119328"/>
                </a:cubicBezTo>
                <a:cubicBezTo>
                  <a:pt x="83398" y="94269"/>
                  <a:pt x="127852" y="65153"/>
                  <a:pt x="174935" y="40094"/>
                </a:cubicBezTo>
                <a:cubicBezTo>
                  <a:pt x="201465" y="26013"/>
                  <a:pt x="244963" y="-5728"/>
                  <a:pt x="277706" y="954"/>
                </a:cubicBezTo>
                <a:cubicBezTo>
                  <a:pt x="278901" y="238"/>
                  <a:pt x="280096" y="0"/>
                  <a:pt x="281052" y="0"/>
                </a:cubicBezTo>
                <a:close/>
              </a:path>
            </a:pathLst>
          </a:custGeom>
          <a:solidFill>
            <a:srgbClr val="C00000"/>
          </a:solidFill>
          <a:ln>
            <a:noFill/>
          </a:ln>
        </p:spPr>
      </p:sp>
    </p:spTree>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直接连接符 109"/>
          <p:cNvCxnSpPr/>
          <p:nvPr/>
        </p:nvCxnSpPr>
        <p:spPr>
          <a:xfrm>
            <a:off x="7574196" y="6496621"/>
            <a:ext cx="3616825" cy="0"/>
          </a:xfrm>
          <a:prstGeom prst="line">
            <a:avLst/>
          </a:prstGeom>
          <a:ln w="9525">
            <a:solidFill>
              <a:schemeClr val="bg1">
                <a:alpha val="3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 name="文本框 1"/>
          <p:cNvSpPr txBox="1"/>
          <p:nvPr/>
        </p:nvSpPr>
        <p:spPr>
          <a:xfrm>
            <a:off x="136706" y="68967"/>
            <a:ext cx="3123356"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TDR Overview</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53137" y="1084893"/>
            <a:ext cx="8034107" cy="430887"/>
          </a:xfrm>
          <a:prstGeom prst="rect">
            <a:avLst/>
          </a:prstGeom>
          <a:noFill/>
        </p:spPr>
        <p:txBody>
          <a:bodyPr wrap="square" rtlCol="0">
            <a:spAutoFit/>
          </a:bodyPr>
          <a:lstStyle/>
          <a:p>
            <a:r>
              <a:rPr lang="en-US" altLang="zh-CN" sz="2200" dirty="0" smtClean="0"/>
              <a:t>The basic </a:t>
            </a:r>
            <a:r>
              <a:rPr lang="en-US" altLang="zh-CN" sz="2200" dirty="0"/>
              <a:t>formula </a:t>
            </a:r>
            <a:r>
              <a:rPr lang="en-US" altLang="zh-CN" sz="2200" dirty="0" smtClean="0"/>
              <a:t>of TDR is </a:t>
            </a:r>
            <a:r>
              <a:rPr lang="en-US" altLang="zh-CN" sz="2200" dirty="0"/>
              <a:t>as </a:t>
            </a:r>
            <a:r>
              <a:rPr lang="en-US" altLang="zh-CN" sz="2200" dirty="0" smtClean="0"/>
              <a:t>follows.</a:t>
            </a:r>
            <a:endParaRPr lang="zh-CN" altLang="en-US" sz="2200" dirty="0"/>
          </a:p>
        </p:txBody>
      </p:sp>
      <p:sp>
        <p:nvSpPr>
          <p:cNvPr id="4" name="文本框 3"/>
          <p:cNvSpPr txBox="1"/>
          <p:nvPr/>
        </p:nvSpPr>
        <p:spPr>
          <a:xfrm>
            <a:off x="1053137" y="3190472"/>
            <a:ext cx="10089931" cy="2631490"/>
          </a:xfrm>
          <a:prstGeom prst="rect">
            <a:avLst/>
          </a:prstGeom>
          <a:noFill/>
        </p:spPr>
        <p:txBody>
          <a:bodyPr wrap="square" rtlCol="0">
            <a:spAutoFit/>
          </a:bodyPr>
          <a:lstStyle/>
          <a:p>
            <a:pPr indent="457200">
              <a:lnSpc>
                <a:spcPct val="150000"/>
              </a:lnSpc>
            </a:pPr>
            <a:r>
              <a:rPr lang="en-US" altLang="zh-CN" sz="2200" dirty="0"/>
              <a:t>It can be seen from the above formula that since the incident voltage is known, the reflection coefficient ρ value can be calculated as long as the voltage value of the reflection point is measured;</a:t>
            </a:r>
            <a:endParaRPr lang="en-US" altLang="zh-CN" sz="2200" dirty="0"/>
          </a:p>
          <a:p>
            <a:pPr indent="457200">
              <a:lnSpc>
                <a:spcPct val="150000"/>
              </a:lnSpc>
            </a:pPr>
            <a:r>
              <a:rPr lang="en-US" altLang="zh-CN" sz="2200" dirty="0"/>
              <a:t>The output impedance Z0 of the instrument can be set by the user, so that the impedance Z value of the reflection point can be calculated.</a:t>
            </a:r>
            <a:endParaRPr lang="zh-CN" altLang="en-US" sz="2200" dirty="0"/>
          </a:p>
        </p:txBody>
      </p:sp>
      <p:pic>
        <p:nvPicPr>
          <p:cNvPr id="5" name="图片 4"/>
          <p:cNvPicPr>
            <a:picLocks noChangeAspect="1"/>
          </p:cNvPicPr>
          <p:nvPr/>
        </p:nvPicPr>
        <p:blipFill rotWithShape="1">
          <a:blip r:embed="rId1"/>
          <a:srcRect l="9765"/>
          <a:stretch>
            <a:fillRect/>
          </a:stretch>
        </p:blipFill>
        <p:spPr>
          <a:xfrm>
            <a:off x="1822979" y="1812003"/>
            <a:ext cx="7151582" cy="1255885"/>
          </a:xfrm>
          <a:prstGeom prst="rect">
            <a:avLst/>
          </a:prstGeom>
        </p:spPr>
      </p:pic>
      <p:sp>
        <p:nvSpPr>
          <p:cNvPr id="6" name="右箭头 5"/>
          <p:cNvSpPr/>
          <p:nvPr/>
        </p:nvSpPr>
        <p:spPr>
          <a:xfrm>
            <a:off x="5631443" y="2270234"/>
            <a:ext cx="908094" cy="460354"/>
          </a:xfrm>
          <a:prstGeom prst="rightArrow">
            <a:avLst/>
          </a:prstGeom>
          <a:solidFill>
            <a:srgbClr val="3E41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直接连接符 109"/>
          <p:cNvCxnSpPr/>
          <p:nvPr/>
        </p:nvCxnSpPr>
        <p:spPr>
          <a:xfrm>
            <a:off x="7574196" y="6496621"/>
            <a:ext cx="3616825" cy="0"/>
          </a:xfrm>
          <a:prstGeom prst="line">
            <a:avLst/>
          </a:prstGeom>
          <a:ln w="9525">
            <a:solidFill>
              <a:schemeClr val="bg1">
                <a:alpha val="3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 name="文本框 1"/>
          <p:cNvSpPr txBox="1"/>
          <p:nvPr/>
        </p:nvSpPr>
        <p:spPr>
          <a:xfrm>
            <a:off x="136706" y="68967"/>
            <a:ext cx="3123356"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TDR Overview</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254936" y="1116199"/>
            <a:ext cx="9585434" cy="1055545"/>
          </a:xfrm>
          <a:prstGeom prst="rect">
            <a:avLst/>
          </a:prstGeom>
          <a:noFill/>
        </p:spPr>
        <p:txBody>
          <a:bodyPr wrap="square" rtlCol="0">
            <a:spAutoFit/>
          </a:bodyPr>
          <a:lstStyle/>
          <a:p>
            <a:pPr indent="457200">
              <a:lnSpc>
                <a:spcPct val="150000"/>
              </a:lnSpc>
            </a:pPr>
            <a:r>
              <a:rPr lang="en-US" altLang="zh-CN" sz="2200" dirty="0"/>
              <a:t>The TDR can measure the transmission delay of the reflection point, and the position of the reflection point can be calculated from the transmission delay value.</a:t>
            </a:r>
            <a:endParaRPr lang="zh-CN" altLang="en-US" sz="2200" dirty="0"/>
          </a:p>
        </p:txBody>
      </p:sp>
      <p:pic>
        <p:nvPicPr>
          <p:cNvPr id="7"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4637953" y="2612636"/>
            <a:ext cx="2819400" cy="1114425"/>
          </a:xfrm>
          <a:prstGeom prst="rect">
            <a:avLst/>
          </a:prstGeom>
          <a:noFill/>
        </p:spPr>
      </p:pic>
      <p:sp>
        <p:nvSpPr>
          <p:cNvPr id="4" name="文本框 3"/>
          <p:cNvSpPr txBox="1"/>
          <p:nvPr/>
        </p:nvSpPr>
        <p:spPr>
          <a:xfrm>
            <a:off x="1601776" y="4167953"/>
            <a:ext cx="9062019" cy="1563377"/>
          </a:xfrm>
          <a:prstGeom prst="rect">
            <a:avLst/>
          </a:prstGeom>
          <a:noFill/>
        </p:spPr>
        <p:txBody>
          <a:bodyPr wrap="square" rtlCol="0">
            <a:spAutoFit/>
          </a:bodyPr>
          <a:lstStyle/>
          <a:p>
            <a:pPr indent="457200">
              <a:lnSpc>
                <a:spcPct val="150000"/>
              </a:lnSpc>
            </a:pPr>
            <a:r>
              <a:rPr lang="en-US" altLang="zh-CN" sz="2200" dirty="0"/>
              <a:t>In the </a:t>
            </a:r>
            <a:r>
              <a:rPr lang="en-US" altLang="zh-CN" sz="2200" dirty="0" smtClean="0"/>
              <a:t>formula, V is signal </a:t>
            </a:r>
            <a:r>
              <a:rPr lang="en-US" altLang="zh-CN" sz="2200" dirty="0"/>
              <a:t>transmission speed in the </a:t>
            </a:r>
            <a:r>
              <a:rPr lang="en-US" altLang="zh-CN" sz="2200" dirty="0" smtClean="0"/>
              <a:t>medium. T is the delay </a:t>
            </a:r>
            <a:r>
              <a:rPr lang="en-US" altLang="zh-CN" sz="2200" dirty="0"/>
              <a:t>value read on the </a:t>
            </a:r>
            <a:r>
              <a:rPr lang="en-US" altLang="zh-CN" sz="2200" dirty="0" smtClean="0"/>
              <a:t>TDR instrument. C means the speed </a:t>
            </a:r>
            <a:r>
              <a:rPr lang="en-US" altLang="zh-CN" sz="2200" dirty="0"/>
              <a:t>of </a:t>
            </a:r>
            <a:r>
              <a:rPr lang="en-US" altLang="zh-CN" sz="2200" dirty="0" smtClean="0"/>
              <a:t>light. And </a:t>
            </a:r>
            <a:r>
              <a:rPr lang="en-US" altLang="zh-CN" sz="2200" dirty="0"/>
              <a:t>ε </a:t>
            </a:r>
            <a:r>
              <a:rPr lang="en-US" altLang="zh-CN" sz="2200" dirty="0" smtClean="0"/>
              <a:t>is dielectric constant.</a:t>
            </a:r>
            <a:endParaRPr lang="zh-CN" altLang="en-US" sz="22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直接连接符 109"/>
          <p:cNvCxnSpPr/>
          <p:nvPr/>
        </p:nvCxnSpPr>
        <p:spPr>
          <a:xfrm>
            <a:off x="7574196" y="6496621"/>
            <a:ext cx="3616825" cy="0"/>
          </a:xfrm>
          <a:prstGeom prst="line">
            <a:avLst/>
          </a:prstGeom>
          <a:ln w="9525">
            <a:solidFill>
              <a:schemeClr val="bg1">
                <a:alpha val="3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 name="文本框 1"/>
          <p:cNvSpPr txBox="1"/>
          <p:nvPr/>
        </p:nvSpPr>
        <p:spPr>
          <a:xfrm>
            <a:off x="136706" y="68967"/>
            <a:ext cx="3123356" cy="584775"/>
          </a:xfrm>
          <a:prstGeom prst="rect">
            <a:avLst/>
          </a:prstGeom>
          <a:noFill/>
        </p:spPr>
        <p:txBody>
          <a:bodyPr wrap="non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TDR Overview</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059443" y="1374753"/>
            <a:ext cx="4597225" cy="461665"/>
          </a:xfrm>
          <a:prstGeom prst="rect">
            <a:avLst/>
          </a:prstGeom>
          <a:noFill/>
        </p:spPr>
        <p:txBody>
          <a:bodyPr wrap="square" rtlCol="0">
            <a:spAutoFit/>
          </a:bodyPr>
          <a:lstStyle/>
          <a:p>
            <a:r>
              <a:rPr lang="en-US" altLang="zh-CN" sz="2400" dirty="0"/>
              <a:t>Multiple extensions to basic </a:t>
            </a:r>
            <a:r>
              <a:rPr lang="en-US" altLang="zh-CN" sz="2400" dirty="0" smtClean="0"/>
              <a:t>TDR:</a:t>
            </a:r>
            <a:endParaRPr lang="zh-CN" altLang="en-US" sz="2400" dirty="0"/>
          </a:p>
        </p:txBody>
      </p:sp>
      <p:sp>
        <p:nvSpPr>
          <p:cNvPr id="4" name="文本框 3"/>
          <p:cNvSpPr txBox="1"/>
          <p:nvPr/>
        </p:nvSpPr>
        <p:spPr>
          <a:xfrm>
            <a:off x="1059443" y="2318101"/>
            <a:ext cx="7580061" cy="2861310"/>
          </a:xfrm>
          <a:prstGeom prst="rect">
            <a:avLst/>
          </a:prstGeom>
          <a:noFill/>
        </p:spPr>
        <p:txBody>
          <a:bodyPr wrap="square" rtlCol="0">
            <a:spAutoFit/>
          </a:bodyPr>
          <a:lstStyle/>
          <a:p>
            <a:pPr marL="800100" lvl="1" indent="-342900">
              <a:lnSpc>
                <a:spcPct val="150000"/>
              </a:lnSpc>
              <a:buFont typeface="Wingdings" panose="05000000000000000000" pitchFamily="2" charset="2"/>
              <a:buChar char="l"/>
            </a:pPr>
            <a:r>
              <a:rPr lang="en-US" altLang="zh-CN" sz="2400" dirty="0" smtClean="0">
                <a:cs typeface="Times New Roman" panose="02020603050405020304" charset="0"/>
              </a:rPr>
              <a:t>Differential TDR</a:t>
            </a:r>
            <a:endParaRPr lang="en-US" altLang="zh-CN" sz="2400" dirty="0" smtClean="0">
              <a:cs typeface="Times New Roman" panose="02020603050405020304" charset="0"/>
            </a:endParaRPr>
          </a:p>
          <a:p>
            <a:pPr marL="800100" lvl="1" indent="-342900">
              <a:lnSpc>
                <a:spcPct val="150000"/>
              </a:lnSpc>
              <a:buFont typeface="Wingdings" panose="05000000000000000000" pitchFamily="2" charset="2"/>
              <a:buChar char="l"/>
            </a:pPr>
            <a:endParaRPr lang="en-US" altLang="zh-CN" sz="2400" dirty="0" smtClean="0">
              <a:cs typeface="Times New Roman" panose="02020603050405020304" charset="0"/>
            </a:endParaRPr>
          </a:p>
          <a:p>
            <a:pPr marL="800100" lvl="1" indent="-342900">
              <a:lnSpc>
                <a:spcPct val="150000"/>
              </a:lnSpc>
              <a:buFont typeface="Wingdings" panose="05000000000000000000" pitchFamily="2" charset="2"/>
              <a:buChar char="l"/>
            </a:pPr>
            <a:r>
              <a:rPr lang="en-US" altLang="zh-CN" sz="2400" dirty="0" smtClean="0">
                <a:cs typeface="Times New Roman" panose="02020603050405020304" charset="0"/>
              </a:rPr>
              <a:t>Time </a:t>
            </a:r>
            <a:r>
              <a:rPr lang="en-US" altLang="zh-CN" sz="2400" dirty="0">
                <a:cs typeface="Times New Roman" panose="02020603050405020304" charset="0"/>
              </a:rPr>
              <a:t>Domain </a:t>
            </a:r>
            <a:r>
              <a:rPr lang="en-US" altLang="zh-CN" sz="2400" dirty="0" smtClean="0">
                <a:cs typeface="Times New Roman" panose="02020603050405020304" charset="0"/>
              </a:rPr>
              <a:t>Transmission</a:t>
            </a:r>
            <a:endParaRPr lang="en-US" altLang="zh-CN" sz="2400" dirty="0" smtClean="0">
              <a:cs typeface="Times New Roman" panose="02020603050405020304" charset="0"/>
            </a:endParaRPr>
          </a:p>
          <a:p>
            <a:pPr marL="800100" lvl="1" indent="-342900">
              <a:lnSpc>
                <a:spcPct val="150000"/>
              </a:lnSpc>
              <a:buFont typeface="Wingdings" panose="05000000000000000000" pitchFamily="2" charset="2"/>
              <a:buChar char="l"/>
            </a:pPr>
            <a:endParaRPr lang="en-US" altLang="zh-CN" sz="2400" dirty="0" smtClean="0">
              <a:cs typeface="Times New Roman" panose="02020603050405020304" charset="0"/>
            </a:endParaRPr>
          </a:p>
          <a:p>
            <a:pPr marL="800100" lvl="1" indent="-342900">
              <a:lnSpc>
                <a:spcPct val="150000"/>
              </a:lnSpc>
              <a:buFont typeface="Wingdings" panose="05000000000000000000" pitchFamily="2" charset="2"/>
              <a:buChar char="l"/>
            </a:pPr>
            <a:r>
              <a:rPr lang="en-US" altLang="zh-CN" sz="2400" dirty="0" smtClean="0">
                <a:cs typeface="Times New Roman" panose="02020603050405020304" charset="0"/>
              </a:rPr>
              <a:t>Crosstalk</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6433" y="-910817"/>
            <a:ext cx="513567" cy="79449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80000" y="-910818"/>
            <a:ext cx="513567" cy="794497"/>
          </a:xfrm>
          <a:prstGeom prst="rect">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2065" y="2592070"/>
            <a:ext cx="1892300" cy="1533525"/>
            <a:chOff x="-1" y="2591803"/>
            <a:chExt cx="2996972" cy="1533379"/>
          </a:xfrm>
        </p:grpSpPr>
        <p:sp>
          <p:nvSpPr>
            <p:cNvPr id="20" name="任意多边形 19"/>
            <p:cNvSpPr/>
            <p:nvPr/>
          </p:nvSpPr>
          <p:spPr>
            <a:xfrm>
              <a:off x="-1" y="2591803"/>
              <a:ext cx="2996972" cy="1533379"/>
            </a:xfrm>
            <a:custGeom>
              <a:avLst/>
              <a:gdLst>
                <a:gd name="connsiteX0" fmla="*/ 0 w 2996972"/>
                <a:gd name="connsiteY0" fmla="*/ 0 h 1533379"/>
                <a:gd name="connsiteX1" fmla="*/ 1316551 w 2996972"/>
                <a:gd name="connsiteY1" fmla="*/ 0 h 1533379"/>
                <a:gd name="connsiteX2" fmla="*/ 1465829 w 2996972"/>
                <a:gd name="connsiteY2" fmla="*/ 0 h 1533379"/>
                <a:gd name="connsiteX3" fmla="*/ 2747118 w 2996972"/>
                <a:gd name="connsiteY3" fmla="*/ 0 h 1533379"/>
                <a:gd name="connsiteX4" fmla="*/ 2747118 w 2996972"/>
                <a:gd name="connsiteY4" fmla="*/ 1109881 h 1533379"/>
                <a:gd name="connsiteX5" fmla="*/ 2749057 w 2996972"/>
                <a:gd name="connsiteY5" fmla="*/ 1090290 h 1533379"/>
                <a:gd name="connsiteX6" fmla="*/ 2913319 w 2996972"/>
                <a:gd name="connsiteY6" fmla="*/ 872451 h 1533379"/>
                <a:gd name="connsiteX7" fmla="*/ 2987451 w 2996972"/>
                <a:gd name="connsiteY7" fmla="*/ 833997 h 1533379"/>
                <a:gd name="connsiteX8" fmla="*/ 2987451 w 2996972"/>
                <a:gd name="connsiteY8" fmla="*/ 0 h 1533379"/>
                <a:gd name="connsiteX9" fmla="*/ 2996972 w 2996972"/>
                <a:gd name="connsiteY9" fmla="*/ 0 h 1533379"/>
                <a:gd name="connsiteX10" fmla="*/ 2996972 w 2996972"/>
                <a:gd name="connsiteY10" fmla="*/ 1533379 h 1533379"/>
                <a:gd name="connsiteX11" fmla="*/ 1465829 w 2996972"/>
                <a:gd name="connsiteY11" fmla="*/ 1533379 h 1533379"/>
                <a:gd name="connsiteX12" fmla="*/ 1316551 w 2996972"/>
                <a:gd name="connsiteY12" fmla="*/ 1533379 h 1533379"/>
                <a:gd name="connsiteX13" fmla="*/ 0 w 2996972"/>
                <a:gd name="connsiteY13" fmla="*/ 1533379 h 153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96972" h="1533379">
                  <a:moveTo>
                    <a:pt x="0" y="0"/>
                  </a:moveTo>
                  <a:lnTo>
                    <a:pt x="1316551" y="0"/>
                  </a:lnTo>
                  <a:lnTo>
                    <a:pt x="1465829" y="0"/>
                  </a:lnTo>
                  <a:lnTo>
                    <a:pt x="2747118" y="0"/>
                  </a:lnTo>
                  <a:lnTo>
                    <a:pt x="2747118" y="1109881"/>
                  </a:lnTo>
                  <a:lnTo>
                    <a:pt x="2749057" y="1090290"/>
                  </a:lnTo>
                  <a:cubicBezTo>
                    <a:pt x="2764126" y="1017626"/>
                    <a:pt x="2826727" y="931288"/>
                    <a:pt x="2913319" y="872451"/>
                  </a:cubicBezTo>
                  <a:lnTo>
                    <a:pt x="2987451" y="833997"/>
                  </a:lnTo>
                  <a:lnTo>
                    <a:pt x="2987451" y="0"/>
                  </a:lnTo>
                  <a:lnTo>
                    <a:pt x="2996972" y="0"/>
                  </a:lnTo>
                  <a:lnTo>
                    <a:pt x="2996972" y="1533379"/>
                  </a:lnTo>
                  <a:lnTo>
                    <a:pt x="1465829" y="1533379"/>
                  </a:lnTo>
                  <a:lnTo>
                    <a:pt x="1316551" y="1533379"/>
                  </a:lnTo>
                  <a:lnTo>
                    <a:pt x="0" y="1533379"/>
                  </a:lnTo>
                  <a:close/>
                </a:path>
              </a:pathLst>
            </a:cu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77134" y="2888955"/>
              <a:ext cx="2243706" cy="1106700"/>
            </a:xfrm>
            <a:prstGeom prst="rect">
              <a:avLst/>
            </a:prstGeom>
          </p:spPr>
          <p:txBody>
            <a:bodyPr wrap="square">
              <a:spAutoFit/>
            </a:bodyPr>
            <a:lstStyle/>
            <a:p>
              <a:r>
                <a:rPr lang="en-US" altLang="zh-CN" sz="6600" b="1" dirty="0">
                  <a:solidFill>
                    <a:prstClr val="white"/>
                  </a:solidFill>
                  <a:latin typeface="方正姚体" panose="02010601030101010101" pitchFamily="2" charset="-122"/>
                  <a:ea typeface="方正姚体" panose="02010601030101010101" pitchFamily="2" charset="-122"/>
                </a:rPr>
                <a:t>02</a:t>
              </a:r>
              <a:endParaRPr lang="zh-CN" altLang="en-US" sz="6600" dirty="0">
                <a:solidFill>
                  <a:prstClr val="white"/>
                </a:solidFill>
                <a:latin typeface="方正姚体" panose="02010601030101010101" pitchFamily="2" charset="-122"/>
                <a:ea typeface="方正姚体" panose="02010601030101010101" pitchFamily="2" charset="-122"/>
              </a:endParaRPr>
            </a:p>
          </p:txBody>
        </p:sp>
      </p:grpSp>
      <p:sp>
        <p:nvSpPr>
          <p:cNvPr id="19" name="矩形 18"/>
          <p:cNvSpPr/>
          <p:nvPr/>
        </p:nvSpPr>
        <p:spPr>
          <a:xfrm>
            <a:off x="1667510" y="2592070"/>
            <a:ext cx="10524490" cy="15335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786909" y="2759126"/>
            <a:ext cx="8713891" cy="2306955"/>
          </a:xfrm>
          <a:prstGeom prst="rect">
            <a:avLst/>
          </a:prstGeom>
        </p:spPr>
        <p:txBody>
          <a:bodyPr wrap="square">
            <a:spAutoFit/>
          </a:bodyPr>
          <a:lstStyle/>
          <a:p>
            <a:pPr algn="ctr"/>
            <a:r>
              <a:rPr lang="en-US" altLang="zh-CN" sz="7200" dirty="0">
                <a:solidFill>
                  <a:prstClr val="white"/>
                </a:solidFill>
                <a:latin typeface="方正姚体" panose="02010601030101010101" pitchFamily="2" charset="-122"/>
                <a:ea typeface="方正姚体" panose="02010601030101010101" pitchFamily="2" charset="-122"/>
                <a:sym typeface="+mn-ea"/>
              </a:rPr>
              <a:t>TDR TEST1</a:t>
            </a:r>
            <a:endParaRPr lang="en-US" altLang="zh-CN" sz="7200" dirty="0">
              <a:solidFill>
                <a:prstClr val="white"/>
              </a:solidFill>
              <a:latin typeface="方正姚体" panose="02010601030101010101" pitchFamily="2" charset="-122"/>
              <a:ea typeface="方正姚体" panose="02010601030101010101" pitchFamily="2" charset="-122"/>
              <a:sym typeface="+mn-ea"/>
            </a:endParaRPr>
          </a:p>
          <a:p>
            <a:pPr algn="ctr"/>
            <a:endParaRPr lang="en-US" altLang="zh-CN" sz="7200" b="1" dirty="0">
              <a:solidFill>
                <a:schemeClr val="tx1"/>
              </a:solidFill>
              <a:latin typeface="Agency FB" panose="020B0503020202020204" pitchFamily="34" charset="0"/>
              <a:ea typeface="微软雅黑" panose="020B0503020204020204" pitchFamily="34" charset="-122"/>
            </a:endParaRPr>
          </a:p>
        </p:txBody>
      </p:sp>
      <p:sp>
        <p:nvSpPr>
          <p:cNvPr id="6" name="books_57238"/>
          <p:cNvSpPr>
            <a:spLocks noChangeAspect="1"/>
          </p:cNvSpPr>
          <p:nvPr/>
        </p:nvSpPr>
        <p:spPr bwMode="auto">
          <a:xfrm>
            <a:off x="1667510" y="1643380"/>
            <a:ext cx="2444750" cy="2660650"/>
          </a:xfrm>
          <a:custGeom>
            <a:avLst/>
            <a:gdLst>
              <a:gd name="connsiteX0" fmla="*/ 502158 w 559398"/>
              <a:gd name="connsiteY0" fmla="*/ 333911 h 608615"/>
              <a:gd name="connsiteX1" fmla="*/ 538489 w 559398"/>
              <a:gd name="connsiteY1" fmla="*/ 345127 h 608615"/>
              <a:gd name="connsiteX2" fmla="*/ 540640 w 559398"/>
              <a:gd name="connsiteY2" fmla="*/ 362310 h 608615"/>
              <a:gd name="connsiteX3" fmla="*/ 527255 w 559398"/>
              <a:gd name="connsiteY3" fmla="*/ 369230 h 608615"/>
              <a:gd name="connsiteX4" fmla="*/ 532275 w 559398"/>
              <a:gd name="connsiteY4" fmla="*/ 374480 h 608615"/>
              <a:gd name="connsiteX5" fmla="*/ 522714 w 559398"/>
              <a:gd name="connsiteY5" fmla="*/ 413856 h 608615"/>
              <a:gd name="connsiteX6" fmla="*/ 544704 w 559398"/>
              <a:gd name="connsiteY6" fmla="*/ 442493 h 608615"/>
              <a:gd name="connsiteX7" fmla="*/ 545421 w 559398"/>
              <a:gd name="connsiteY7" fmla="*/ 441777 h 608615"/>
              <a:gd name="connsiteX8" fmla="*/ 559045 w 559398"/>
              <a:gd name="connsiteY8" fmla="*/ 445357 h 608615"/>
              <a:gd name="connsiteX9" fmla="*/ 517933 w 559398"/>
              <a:gd name="connsiteY9" fmla="*/ 486403 h 608615"/>
              <a:gd name="connsiteX10" fmla="*/ 433321 w 559398"/>
              <a:gd name="connsiteY10" fmla="*/ 525779 h 608615"/>
              <a:gd name="connsiteX11" fmla="*/ 368547 w 559398"/>
              <a:gd name="connsiteY11" fmla="*/ 563962 h 608615"/>
              <a:gd name="connsiteX12" fmla="*/ 316919 w 559398"/>
              <a:gd name="connsiteY12" fmla="*/ 584962 h 608615"/>
              <a:gd name="connsiteX13" fmla="*/ 410853 w 559398"/>
              <a:gd name="connsiteY13" fmla="*/ 515517 h 608615"/>
              <a:gd name="connsiteX14" fmla="*/ 537055 w 559398"/>
              <a:gd name="connsiteY14" fmla="*/ 449414 h 608615"/>
              <a:gd name="connsiteX15" fmla="*/ 510285 w 559398"/>
              <a:gd name="connsiteY15" fmla="*/ 413856 h 608615"/>
              <a:gd name="connsiteX16" fmla="*/ 524148 w 559398"/>
              <a:gd name="connsiteY16" fmla="*/ 370901 h 608615"/>
              <a:gd name="connsiteX17" fmla="*/ 423043 w 559398"/>
              <a:gd name="connsiteY17" fmla="*/ 427459 h 608615"/>
              <a:gd name="connsiteX18" fmla="*/ 311899 w 559398"/>
              <a:gd name="connsiteY18" fmla="*/ 485210 h 608615"/>
              <a:gd name="connsiteX19" fmla="*/ 308314 w 559398"/>
              <a:gd name="connsiteY19" fmla="*/ 479244 h 608615"/>
              <a:gd name="connsiteX20" fmla="*/ 413482 w 559398"/>
              <a:gd name="connsiteY20" fmla="*/ 410992 h 608615"/>
              <a:gd name="connsiteX21" fmla="*/ 511241 w 559398"/>
              <a:gd name="connsiteY21" fmla="*/ 356344 h 608615"/>
              <a:gd name="connsiteX22" fmla="*/ 497139 w 559398"/>
              <a:gd name="connsiteY22" fmla="*/ 351809 h 608615"/>
              <a:gd name="connsiteX23" fmla="*/ 502158 w 559398"/>
              <a:gd name="connsiteY23" fmla="*/ 333911 h 608615"/>
              <a:gd name="connsiteX24" fmla="*/ 34866 w 559398"/>
              <a:gd name="connsiteY24" fmla="*/ 310947 h 608615"/>
              <a:gd name="connsiteX25" fmla="*/ 70717 w 559398"/>
              <a:gd name="connsiteY25" fmla="*/ 330998 h 608615"/>
              <a:gd name="connsiteX26" fmla="*/ 160822 w 559398"/>
              <a:gd name="connsiteY26" fmla="*/ 393062 h 608615"/>
              <a:gd name="connsiteX27" fmla="*/ 231329 w 559398"/>
              <a:gd name="connsiteY27" fmla="*/ 447488 h 608615"/>
              <a:gd name="connsiteX28" fmla="*/ 291320 w 559398"/>
              <a:gd name="connsiteY28" fmla="*/ 488068 h 608615"/>
              <a:gd name="connsiteX29" fmla="*/ 293232 w 559398"/>
              <a:gd name="connsiteY29" fmla="*/ 490455 h 608615"/>
              <a:gd name="connsiteX30" fmla="*/ 302075 w 559398"/>
              <a:gd name="connsiteY30" fmla="*/ 496661 h 608615"/>
              <a:gd name="connsiteX31" fmla="*/ 297295 w 559398"/>
              <a:gd name="connsiteY31" fmla="*/ 601454 h 608615"/>
              <a:gd name="connsiteX32" fmla="*/ 292276 w 559398"/>
              <a:gd name="connsiteY32" fmla="*/ 605512 h 608615"/>
              <a:gd name="connsiteX33" fmla="*/ 286300 w 559398"/>
              <a:gd name="connsiteY33" fmla="*/ 608615 h 608615"/>
              <a:gd name="connsiteX34" fmla="*/ 244952 w 559398"/>
              <a:gd name="connsiteY34" fmla="*/ 581880 h 608615"/>
              <a:gd name="connsiteX35" fmla="*/ 146960 w 559398"/>
              <a:gd name="connsiteY35" fmla="*/ 516235 h 608615"/>
              <a:gd name="connsiteX36" fmla="*/ 65697 w 559398"/>
              <a:gd name="connsiteY36" fmla="*/ 464674 h 608615"/>
              <a:gd name="connsiteX37" fmla="*/ 21481 w 559398"/>
              <a:gd name="connsiteY37" fmla="*/ 427436 h 608615"/>
              <a:gd name="connsiteX38" fmla="*/ 17896 w 559398"/>
              <a:gd name="connsiteY38" fmla="*/ 424094 h 608615"/>
              <a:gd name="connsiteX39" fmla="*/ 13355 w 559398"/>
              <a:gd name="connsiteY39" fmla="*/ 361792 h 608615"/>
              <a:gd name="connsiteX40" fmla="*/ 21720 w 559398"/>
              <a:gd name="connsiteY40" fmla="*/ 314050 h 608615"/>
              <a:gd name="connsiteX41" fmla="*/ 32715 w 559398"/>
              <a:gd name="connsiteY41" fmla="*/ 311186 h 608615"/>
              <a:gd name="connsiteX42" fmla="*/ 34866 w 559398"/>
              <a:gd name="connsiteY42" fmla="*/ 310947 h 608615"/>
              <a:gd name="connsiteX43" fmla="*/ 14534 w 559398"/>
              <a:gd name="connsiteY43" fmla="*/ 145339 h 608615"/>
              <a:gd name="connsiteX44" fmla="*/ 158691 w 559398"/>
              <a:gd name="connsiteY44" fmla="*/ 248910 h 608615"/>
              <a:gd name="connsiteX45" fmla="*/ 284917 w 559398"/>
              <a:gd name="connsiteY45" fmla="*/ 335060 h 608615"/>
              <a:gd name="connsiteX46" fmla="*/ 287547 w 559398"/>
              <a:gd name="connsiteY46" fmla="*/ 347469 h 608615"/>
              <a:gd name="connsiteX47" fmla="*/ 283244 w 559398"/>
              <a:gd name="connsiteY47" fmla="*/ 428369 h 608615"/>
              <a:gd name="connsiteX48" fmla="*/ 275594 w 559398"/>
              <a:gd name="connsiteY48" fmla="*/ 432664 h 608615"/>
              <a:gd name="connsiteX49" fmla="*/ 268900 w 559398"/>
              <a:gd name="connsiteY49" fmla="*/ 434096 h 608615"/>
              <a:gd name="connsiteX50" fmla="*/ 127134 w 559398"/>
              <a:gd name="connsiteY50" fmla="*/ 340310 h 608615"/>
              <a:gd name="connsiteX51" fmla="*/ 11187 w 559398"/>
              <a:gd name="connsiteY51" fmla="*/ 259649 h 608615"/>
              <a:gd name="connsiteX52" fmla="*/ 10948 w 559398"/>
              <a:gd name="connsiteY52" fmla="*/ 259410 h 608615"/>
              <a:gd name="connsiteX53" fmla="*/ 3298 w 559398"/>
              <a:gd name="connsiteY53" fmla="*/ 255353 h 608615"/>
              <a:gd name="connsiteX54" fmla="*/ 2581 w 559398"/>
              <a:gd name="connsiteY54" fmla="*/ 217171 h 608615"/>
              <a:gd name="connsiteX55" fmla="*/ 5689 w 559398"/>
              <a:gd name="connsiteY55" fmla="*/ 148919 h 608615"/>
              <a:gd name="connsiteX56" fmla="*/ 6884 w 559398"/>
              <a:gd name="connsiteY56" fmla="*/ 147249 h 608615"/>
              <a:gd name="connsiteX57" fmla="*/ 14534 w 559398"/>
              <a:gd name="connsiteY57" fmla="*/ 145339 h 608615"/>
              <a:gd name="connsiteX58" fmla="*/ 288828 w 559398"/>
              <a:gd name="connsiteY58" fmla="*/ 66171 h 608615"/>
              <a:gd name="connsiteX59" fmla="*/ 249504 w 559398"/>
              <a:gd name="connsiteY59" fmla="*/ 87348 h 608615"/>
              <a:gd name="connsiteX60" fmla="*/ 144821 w 559398"/>
              <a:gd name="connsiteY60" fmla="*/ 145102 h 608615"/>
              <a:gd name="connsiteX61" fmla="*/ 181866 w 559398"/>
              <a:gd name="connsiteY61" fmla="*/ 168252 h 608615"/>
              <a:gd name="connsiteX62" fmla="*/ 264800 w 559398"/>
              <a:gd name="connsiteY62" fmla="*/ 112168 h 608615"/>
              <a:gd name="connsiteX63" fmla="*/ 313318 w 559398"/>
              <a:gd name="connsiteY63" fmla="*/ 83768 h 608615"/>
              <a:gd name="connsiteX64" fmla="*/ 302563 w 559398"/>
              <a:gd name="connsiteY64" fmla="*/ 71835 h 608615"/>
              <a:gd name="connsiteX65" fmla="*/ 288828 w 559398"/>
              <a:gd name="connsiteY65" fmla="*/ 66171 h 608615"/>
              <a:gd name="connsiteX66" fmla="*/ 281052 w 559398"/>
              <a:gd name="connsiteY66" fmla="*/ 0 h 608615"/>
              <a:gd name="connsiteX67" fmla="*/ 388126 w 559398"/>
              <a:gd name="connsiteY67" fmla="*/ 72551 h 608615"/>
              <a:gd name="connsiteX68" fmla="*/ 532961 w 559398"/>
              <a:gd name="connsiteY68" fmla="*/ 176844 h 608615"/>
              <a:gd name="connsiteX69" fmla="*/ 537024 w 559398"/>
              <a:gd name="connsiteY69" fmla="*/ 186867 h 608615"/>
              <a:gd name="connsiteX70" fmla="*/ 534873 w 559398"/>
              <a:gd name="connsiteY70" fmla="*/ 200471 h 608615"/>
              <a:gd name="connsiteX71" fmla="*/ 512407 w 559398"/>
              <a:gd name="connsiteY71" fmla="*/ 215029 h 608615"/>
              <a:gd name="connsiteX72" fmla="*/ 500457 w 559398"/>
              <a:gd name="connsiteY72" fmla="*/ 247963 h 608615"/>
              <a:gd name="connsiteX73" fmla="*/ 521011 w 559398"/>
              <a:gd name="connsiteY73" fmla="*/ 287580 h 608615"/>
              <a:gd name="connsiteX74" fmla="*/ 521489 w 559398"/>
              <a:gd name="connsiteY74" fmla="*/ 288296 h 608615"/>
              <a:gd name="connsiteX75" fmla="*/ 532005 w 559398"/>
              <a:gd name="connsiteY75" fmla="*/ 288773 h 608615"/>
              <a:gd name="connsiteX76" fmla="*/ 535351 w 559398"/>
              <a:gd name="connsiteY76" fmla="*/ 297126 h 608615"/>
              <a:gd name="connsiteX77" fmla="*/ 510734 w 559398"/>
              <a:gd name="connsiteY77" fmla="*/ 316457 h 608615"/>
              <a:gd name="connsiteX78" fmla="*/ 456002 w 559398"/>
              <a:gd name="connsiteY78" fmla="*/ 349153 h 608615"/>
              <a:gd name="connsiteX79" fmla="*/ 395057 w 559398"/>
              <a:gd name="connsiteY79" fmla="*/ 383042 h 608615"/>
              <a:gd name="connsiteX80" fmla="*/ 302563 w 559398"/>
              <a:gd name="connsiteY80" fmla="*/ 429341 h 608615"/>
              <a:gd name="connsiteX81" fmla="*/ 298022 w 559398"/>
              <a:gd name="connsiteY81" fmla="*/ 421227 h 608615"/>
              <a:gd name="connsiteX82" fmla="*/ 394340 w 559398"/>
              <a:gd name="connsiteY82" fmla="*/ 361325 h 608615"/>
              <a:gd name="connsiteX83" fmla="*/ 451222 w 559398"/>
              <a:gd name="connsiteY83" fmla="*/ 329583 h 608615"/>
              <a:gd name="connsiteX84" fmla="*/ 508822 w 559398"/>
              <a:gd name="connsiteY84" fmla="*/ 295217 h 608615"/>
              <a:gd name="connsiteX85" fmla="*/ 511929 w 559398"/>
              <a:gd name="connsiteY85" fmla="*/ 293308 h 608615"/>
              <a:gd name="connsiteX86" fmla="*/ 487311 w 559398"/>
              <a:gd name="connsiteY86" fmla="*/ 244383 h 608615"/>
              <a:gd name="connsiteX87" fmla="*/ 489462 w 559398"/>
              <a:gd name="connsiteY87" fmla="*/ 228871 h 608615"/>
              <a:gd name="connsiteX88" fmla="*/ 413460 w 559398"/>
              <a:gd name="connsiteY88" fmla="*/ 268965 h 608615"/>
              <a:gd name="connsiteX89" fmla="*/ 352514 w 559398"/>
              <a:gd name="connsiteY89" fmla="*/ 301422 h 608615"/>
              <a:gd name="connsiteX90" fmla="*/ 309016 w 559398"/>
              <a:gd name="connsiteY90" fmla="*/ 322424 h 608615"/>
              <a:gd name="connsiteX91" fmla="*/ 298739 w 559398"/>
              <a:gd name="connsiteY91" fmla="*/ 323856 h 608615"/>
              <a:gd name="connsiteX92" fmla="*/ 150079 w 559398"/>
              <a:gd name="connsiteY92" fmla="*/ 220518 h 608615"/>
              <a:gd name="connsiteX93" fmla="*/ 38465 w 559398"/>
              <a:gd name="connsiteY93" fmla="*/ 134840 h 608615"/>
              <a:gd name="connsiteX94" fmla="*/ 37509 w 559398"/>
              <a:gd name="connsiteY94" fmla="*/ 132692 h 608615"/>
              <a:gd name="connsiteX95" fmla="*/ 36314 w 559398"/>
              <a:gd name="connsiteY95" fmla="*/ 119328 h 608615"/>
              <a:gd name="connsiteX96" fmla="*/ 174935 w 559398"/>
              <a:gd name="connsiteY96" fmla="*/ 40094 h 608615"/>
              <a:gd name="connsiteX97" fmla="*/ 277706 w 559398"/>
              <a:gd name="connsiteY97" fmla="*/ 954 h 608615"/>
              <a:gd name="connsiteX98" fmla="*/ 281052 w 559398"/>
              <a:gd name="connsiteY98" fmla="*/ 0 h 60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59398" h="608615">
                <a:moveTo>
                  <a:pt x="502158" y="333911"/>
                </a:moveTo>
                <a:cubicBezTo>
                  <a:pt x="514109" y="337968"/>
                  <a:pt x="526299" y="341071"/>
                  <a:pt x="538489" y="345127"/>
                </a:cubicBezTo>
                <a:cubicBezTo>
                  <a:pt x="545421" y="347752"/>
                  <a:pt x="548528" y="358491"/>
                  <a:pt x="540640" y="362310"/>
                </a:cubicBezTo>
                <a:cubicBezTo>
                  <a:pt x="536099" y="364696"/>
                  <a:pt x="531797" y="366844"/>
                  <a:pt x="527255" y="369230"/>
                </a:cubicBezTo>
                <a:cubicBezTo>
                  <a:pt x="530123" y="368276"/>
                  <a:pt x="533470" y="371617"/>
                  <a:pt x="532275" y="374480"/>
                </a:cubicBezTo>
                <a:cubicBezTo>
                  <a:pt x="526538" y="388322"/>
                  <a:pt x="518173" y="397390"/>
                  <a:pt x="522714" y="413856"/>
                </a:cubicBezTo>
                <a:cubicBezTo>
                  <a:pt x="526299" y="426981"/>
                  <a:pt x="533231" y="436050"/>
                  <a:pt x="544704" y="442493"/>
                </a:cubicBezTo>
                <a:cubicBezTo>
                  <a:pt x="544943" y="442255"/>
                  <a:pt x="545182" y="442016"/>
                  <a:pt x="545421" y="441777"/>
                </a:cubicBezTo>
                <a:cubicBezTo>
                  <a:pt x="549484" y="437720"/>
                  <a:pt x="557611" y="439391"/>
                  <a:pt x="559045" y="445357"/>
                </a:cubicBezTo>
                <a:cubicBezTo>
                  <a:pt x="563108" y="464687"/>
                  <a:pt x="531080" y="479244"/>
                  <a:pt x="517933" y="486403"/>
                </a:cubicBezTo>
                <a:cubicBezTo>
                  <a:pt x="490446" y="500960"/>
                  <a:pt x="461764" y="512654"/>
                  <a:pt x="433321" y="525779"/>
                </a:cubicBezTo>
                <a:cubicBezTo>
                  <a:pt x="410375" y="536279"/>
                  <a:pt x="390059" y="550836"/>
                  <a:pt x="368547" y="563962"/>
                </a:cubicBezTo>
                <a:cubicBezTo>
                  <a:pt x="359703" y="569450"/>
                  <a:pt x="327914" y="595701"/>
                  <a:pt x="316919" y="584962"/>
                </a:cubicBezTo>
                <a:cubicBezTo>
                  <a:pt x="307119" y="575416"/>
                  <a:pt x="399141" y="521483"/>
                  <a:pt x="410853" y="515517"/>
                </a:cubicBezTo>
                <a:cubicBezTo>
                  <a:pt x="453159" y="493562"/>
                  <a:pt x="500724" y="480199"/>
                  <a:pt x="537055" y="449414"/>
                </a:cubicBezTo>
                <a:cubicBezTo>
                  <a:pt x="522236" y="443925"/>
                  <a:pt x="513153" y="429368"/>
                  <a:pt x="510285" y="413856"/>
                </a:cubicBezTo>
                <a:cubicBezTo>
                  <a:pt x="508134" y="400254"/>
                  <a:pt x="511241" y="378776"/>
                  <a:pt x="524148" y="370901"/>
                </a:cubicBezTo>
                <a:cubicBezTo>
                  <a:pt x="489729" y="388560"/>
                  <a:pt x="456267" y="407651"/>
                  <a:pt x="423043" y="427459"/>
                </a:cubicBezTo>
                <a:cubicBezTo>
                  <a:pt x="387190" y="448698"/>
                  <a:pt x="352055" y="473039"/>
                  <a:pt x="311899" y="485210"/>
                </a:cubicBezTo>
                <a:cubicBezTo>
                  <a:pt x="308553" y="486165"/>
                  <a:pt x="305685" y="481630"/>
                  <a:pt x="308314" y="479244"/>
                </a:cubicBezTo>
                <a:cubicBezTo>
                  <a:pt x="339865" y="451800"/>
                  <a:pt x="377630" y="432232"/>
                  <a:pt x="413482" y="410992"/>
                </a:cubicBezTo>
                <a:cubicBezTo>
                  <a:pt x="445511" y="391901"/>
                  <a:pt x="478017" y="373287"/>
                  <a:pt x="511241" y="356344"/>
                </a:cubicBezTo>
                <a:cubicBezTo>
                  <a:pt x="506461" y="354912"/>
                  <a:pt x="501919" y="353480"/>
                  <a:pt x="497139" y="351809"/>
                </a:cubicBezTo>
                <a:cubicBezTo>
                  <a:pt x="486144" y="347752"/>
                  <a:pt x="490685" y="330093"/>
                  <a:pt x="502158" y="333911"/>
                </a:cubicBezTo>
                <a:close/>
                <a:moveTo>
                  <a:pt x="34866" y="310947"/>
                </a:moveTo>
                <a:cubicBezTo>
                  <a:pt x="47294" y="311186"/>
                  <a:pt x="61634" y="323121"/>
                  <a:pt x="70717" y="330998"/>
                </a:cubicBezTo>
                <a:cubicBezTo>
                  <a:pt x="98202" y="354630"/>
                  <a:pt x="132141" y="370862"/>
                  <a:pt x="160822" y="393062"/>
                </a:cubicBezTo>
                <a:cubicBezTo>
                  <a:pt x="184484" y="410965"/>
                  <a:pt x="207428" y="429823"/>
                  <a:pt x="231329" y="447488"/>
                </a:cubicBezTo>
                <a:cubicBezTo>
                  <a:pt x="250449" y="461810"/>
                  <a:pt x="272916" y="473029"/>
                  <a:pt x="291320" y="488068"/>
                </a:cubicBezTo>
                <a:cubicBezTo>
                  <a:pt x="292276" y="488784"/>
                  <a:pt x="292754" y="489500"/>
                  <a:pt x="293232" y="490455"/>
                </a:cubicBezTo>
                <a:cubicBezTo>
                  <a:pt x="297056" y="489977"/>
                  <a:pt x="300880" y="491648"/>
                  <a:pt x="302075" y="496661"/>
                </a:cubicBezTo>
                <a:cubicBezTo>
                  <a:pt x="310201" y="529364"/>
                  <a:pt x="306138" y="568990"/>
                  <a:pt x="297295" y="601454"/>
                </a:cubicBezTo>
                <a:cubicBezTo>
                  <a:pt x="296578" y="604318"/>
                  <a:pt x="294427" y="605512"/>
                  <a:pt x="292276" y="605512"/>
                </a:cubicBezTo>
                <a:cubicBezTo>
                  <a:pt x="290841" y="607421"/>
                  <a:pt x="288690" y="608615"/>
                  <a:pt x="286300" y="608615"/>
                </a:cubicBezTo>
                <a:cubicBezTo>
                  <a:pt x="272438" y="608376"/>
                  <a:pt x="255947" y="588802"/>
                  <a:pt x="244952" y="581880"/>
                </a:cubicBezTo>
                <a:cubicBezTo>
                  <a:pt x="211491" y="560635"/>
                  <a:pt x="179225" y="538912"/>
                  <a:pt x="146960" y="516235"/>
                </a:cubicBezTo>
                <a:cubicBezTo>
                  <a:pt x="120430" y="497855"/>
                  <a:pt x="92705" y="482339"/>
                  <a:pt x="65697" y="464674"/>
                </a:cubicBezTo>
                <a:cubicBezTo>
                  <a:pt x="50879" y="454887"/>
                  <a:pt x="31042" y="443668"/>
                  <a:pt x="21481" y="427436"/>
                </a:cubicBezTo>
                <a:cubicBezTo>
                  <a:pt x="19808" y="426959"/>
                  <a:pt x="18613" y="425765"/>
                  <a:pt x="17896" y="424094"/>
                </a:cubicBezTo>
                <a:cubicBezTo>
                  <a:pt x="11921" y="404520"/>
                  <a:pt x="12399" y="382320"/>
                  <a:pt x="13355" y="361792"/>
                </a:cubicBezTo>
                <a:cubicBezTo>
                  <a:pt x="14311" y="346276"/>
                  <a:pt x="14311" y="327895"/>
                  <a:pt x="21720" y="314050"/>
                </a:cubicBezTo>
                <a:cubicBezTo>
                  <a:pt x="24110" y="309753"/>
                  <a:pt x="29129" y="309276"/>
                  <a:pt x="32715" y="311186"/>
                </a:cubicBezTo>
                <a:cubicBezTo>
                  <a:pt x="33432" y="310947"/>
                  <a:pt x="33910" y="310708"/>
                  <a:pt x="34866" y="310947"/>
                </a:cubicBezTo>
                <a:close/>
                <a:moveTo>
                  <a:pt x="14534" y="145339"/>
                </a:moveTo>
                <a:cubicBezTo>
                  <a:pt x="62586" y="179942"/>
                  <a:pt x="111117" y="213830"/>
                  <a:pt x="158691" y="248910"/>
                </a:cubicBezTo>
                <a:cubicBezTo>
                  <a:pt x="199571" y="278979"/>
                  <a:pt x="238061" y="314298"/>
                  <a:pt x="284917" y="335060"/>
                </a:cubicBezTo>
                <a:cubicBezTo>
                  <a:pt x="290655" y="337685"/>
                  <a:pt x="290655" y="343412"/>
                  <a:pt x="287547" y="347469"/>
                </a:cubicBezTo>
                <a:cubicBezTo>
                  <a:pt x="287786" y="374197"/>
                  <a:pt x="286830" y="401879"/>
                  <a:pt x="283244" y="428369"/>
                </a:cubicBezTo>
                <a:cubicBezTo>
                  <a:pt x="282527" y="432903"/>
                  <a:pt x="278941" y="433857"/>
                  <a:pt x="275594" y="432664"/>
                </a:cubicBezTo>
                <a:cubicBezTo>
                  <a:pt x="273920" y="434096"/>
                  <a:pt x="271530" y="434812"/>
                  <a:pt x="268900" y="434096"/>
                </a:cubicBezTo>
                <a:cubicBezTo>
                  <a:pt x="214632" y="418823"/>
                  <a:pt x="171839" y="372049"/>
                  <a:pt x="127134" y="340310"/>
                </a:cubicBezTo>
                <a:cubicBezTo>
                  <a:pt x="89362" y="313582"/>
                  <a:pt x="44178" y="292343"/>
                  <a:pt x="11187" y="259649"/>
                </a:cubicBezTo>
                <a:cubicBezTo>
                  <a:pt x="11187" y="259410"/>
                  <a:pt x="10948" y="259410"/>
                  <a:pt x="10948" y="259410"/>
                </a:cubicBezTo>
                <a:cubicBezTo>
                  <a:pt x="7840" y="259410"/>
                  <a:pt x="4733" y="258217"/>
                  <a:pt x="3298" y="255353"/>
                </a:cubicBezTo>
                <a:cubicBezTo>
                  <a:pt x="-3635" y="243899"/>
                  <a:pt x="2581" y="229580"/>
                  <a:pt x="2581" y="217171"/>
                </a:cubicBezTo>
                <a:cubicBezTo>
                  <a:pt x="2103" y="197363"/>
                  <a:pt x="-4591" y="166817"/>
                  <a:pt x="5689" y="148919"/>
                </a:cubicBezTo>
                <a:cubicBezTo>
                  <a:pt x="5928" y="148203"/>
                  <a:pt x="6406" y="147726"/>
                  <a:pt x="6884" y="147249"/>
                </a:cubicBezTo>
                <a:cubicBezTo>
                  <a:pt x="8319" y="144623"/>
                  <a:pt x="11426" y="142953"/>
                  <a:pt x="14534" y="145339"/>
                </a:cubicBezTo>
                <a:close/>
                <a:moveTo>
                  <a:pt x="288828" y="66171"/>
                </a:moveTo>
                <a:cubicBezTo>
                  <a:pt x="274913" y="65914"/>
                  <a:pt x="260797" y="79652"/>
                  <a:pt x="249504" y="87348"/>
                </a:cubicBezTo>
                <a:cubicBezTo>
                  <a:pt x="216044" y="109543"/>
                  <a:pt x="176847" y="120760"/>
                  <a:pt x="144821" y="145102"/>
                </a:cubicBezTo>
                <a:cubicBezTo>
                  <a:pt x="157966" y="151069"/>
                  <a:pt x="169438" y="160138"/>
                  <a:pt x="181866" y="168252"/>
                </a:cubicBezTo>
                <a:cubicBezTo>
                  <a:pt x="205767" y="146296"/>
                  <a:pt x="238032" y="128874"/>
                  <a:pt x="264800" y="112168"/>
                </a:cubicBezTo>
                <a:cubicBezTo>
                  <a:pt x="272926" y="107156"/>
                  <a:pt x="295154" y="89734"/>
                  <a:pt x="313318" y="83768"/>
                </a:cubicBezTo>
                <a:cubicBezTo>
                  <a:pt x="309733" y="79472"/>
                  <a:pt x="306148" y="75176"/>
                  <a:pt x="302563" y="71835"/>
                </a:cubicBezTo>
                <a:cubicBezTo>
                  <a:pt x="298082" y="67897"/>
                  <a:pt x="293466" y="66257"/>
                  <a:pt x="288828" y="66171"/>
                </a:cubicBezTo>
                <a:close/>
                <a:moveTo>
                  <a:pt x="281052" y="0"/>
                </a:moveTo>
                <a:cubicBezTo>
                  <a:pt x="321683" y="3102"/>
                  <a:pt x="358489" y="47970"/>
                  <a:pt x="388126" y="72551"/>
                </a:cubicBezTo>
                <a:cubicBezTo>
                  <a:pt x="434492" y="110975"/>
                  <a:pt x="477034" y="152739"/>
                  <a:pt x="532961" y="176844"/>
                </a:cubicBezTo>
                <a:cubicBezTo>
                  <a:pt x="537024" y="178753"/>
                  <a:pt x="537980" y="182810"/>
                  <a:pt x="537024" y="186867"/>
                </a:cubicBezTo>
                <a:cubicBezTo>
                  <a:pt x="539653" y="190686"/>
                  <a:pt x="539892" y="196891"/>
                  <a:pt x="534873" y="200471"/>
                </a:cubicBezTo>
                <a:cubicBezTo>
                  <a:pt x="527464" y="205482"/>
                  <a:pt x="520055" y="210255"/>
                  <a:pt x="512407" y="215029"/>
                </a:cubicBezTo>
                <a:cubicBezTo>
                  <a:pt x="503325" y="223620"/>
                  <a:pt x="499262" y="233644"/>
                  <a:pt x="500457" y="247963"/>
                </a:cubicBezTo>
                <a:cubicBezTo>
                  <a:pt x="501413" y="263237"/>
                  <a:pt x="506671" y="279466"/>
                  <a:pt x="521011" y="287580"/>
                </a:cubicBezTo>
                <a:cubicBezTo>
                  <a:pt x="521250" y="287819"/>
                  <a:pt x="521250" y="288057"/>
                  <a:pt x="521489" y="288296"/>
                </a:cubicBezTo>
                <a:cubicBezTo>
                  <a:pt x="525074" y="287103"/>
                  <a:pt x="528659" y="286864"/>
                  <a:pt x="532005" y="288773"/>
                </a:cubicBezTo>
                <a:cubicBezTo>
                  <a:pt x="534634" y="290682"/>
                  <a:pt x="536307" y="293785"/>
                  <a:pt x="535351" y="297126"/>
                </a:cubicBezTo>
                <a:cubicBezTo>
                  <a:pt x="532483" y="306911"/>
                  <a:pt x="518621" y="311684"/>
                  <a:pt x="510734" y="316457"/>
                </a:cubicBezTo>
                <a:cubicBezTo>
                  <a:pt x="492331" y="327435"/>
                  <a:pt x="474166" y="338414"/>
                  <a:pt x="456002" y="349153"/>
                </a:cubicBezTo>
                <a:cubicBezTo>
                  <a:pt x="435926" y="361086"/>
                  <a:pt x="415372" y="371825"/>
                  <a:pt x="395057" y="383042"/>
                </a:cubicBezTo>
                <a:cubicBezTo>
                  <a:pt x="365898" y="399271"/>
                  <a:pt x="335545" y="422182"/>
                  <a:pt x="302563" y="429341"/>
                </a:cubicBezTo>
                <a:cubicBezTo>
                  <a:pt x="298022" y="430296"/>
                  <a:pt x="294437" y="424807"/>
                  <a:pt x="298022" y="421227"/>
                </a:cubicBezTo>
                <a:cubicBezTo>
                  <a:pt x="323356" y="394975"/>
                  <a:pt x="362552" y="378508"/>
                  <a:pt x="394340" y="361325"/>
                </a:cubicBezTo>
                <a:cubicBezTo>
                  <a:pt x="413460" y="351062"/>
                  <a:pt x="432580" y="340561"/>
                  <a:pt x="451222" y="329583"/>
                </a:cubicBezTo>
                <a:cubicBezTo>
                  <a:pt x="470342" y="318128"/>
                  <a:pt x="489702" y="306672"/>
                  <a:pt x="508822" y="295217"/>
                </a:cubicBezTo>
                <a:cubicBezTo>
                  <a:pt x="509778" y="294501"/>
                  <a:pt x="510973" y="294024"/>
                  <a:pt x="511929" y="293308"/>
                </a:cubicBezTo>
                <a:cubicBezTo>
                  <a:pt x="494960" y="284477"/>
                  <a:pt x="486833" y="262998"/>
                  <a:pt x="487311" y="244383"/>
                </a:cubicBezTo>
                <a:cubicBezTo>
                  <a:pt x="487550" y="239610"/>
                  <a:pt x="488028" y="234121"/>
                  <a:pt x="489462" y="228871"/>
                </a:cubicBezTo>
                <a:cubicBezTo>
                  <a:pt x="464606" y="242951"/>
                  <a:pt x="439033" y="255839"/>
                  <a:pt x="413460" y="268965"/>
                </a:cubicBezTo>
                <a:cubicBezTo>
                  <a:pt x="392906" y="279466"/>
                  <a:pt x="372351" y="289728"/>
                  <a:pt x="352514" y="301422"/>
                </a:cubicBezTo>
                <a:cubicBezTo>
                  <a:pt x="338891" y="309059"/>
                  <a:pt x="325029" y="322424"/>
                  <a:pt x="309016" y="322424"/>
                </a:cubicBezTo>
                <a:cubicBezTo>
                  <a:pt x="306626" y="324810"/>
                  <a:pt x="302802" y="326003"/>
                  <a:pt x="298739" y="323856"/>
                </a:cubicBezTo>
                <a:cubicBezTo>
                  <a:pt x="244485" y="294978"/>
                  <a:pt x="200031" y="255600"/>
                  <a:pt x="150079" y="220518"/>
                </a:cubicBezTo>
                <a:cubicBezTo>
                  <a:pt x="113512" y="194743"/>
                  <a:pt x="63799" y="173025"/>
                  <a:pt x="38465" y="134840"/>
                </a:cubicBezTo>
                <a:cubicBezTo>
                  <a:pt x="37987" y="134124"/>
                  <a:pt x="37748" y="133408"/>
                  <a:pt x="37509" y="132692"/>
                </a:cubicBezTo>
                <a:cubicBezTo>
                  <a:pt x="32490" y="130544"/>
                  <a:pt x="30339" y="122430"/>
                  <a:pt x="36314" y="119328"/>
                </a:cubicBezTo>
                <a:cubicBezTo>
                  <a:pt x="83398" y="94269"/>
                  <a:pt x="127852" y="65153"/>
                  <a:pt x="174935" y="40094"/>
                </a:cubicBezTo>
                <a:cubicBezTo>
                  <a:pt x="201465" y="26013"/>
                  <a:pt x="244963" y="-5728"/>
                  <a:pt x="277706" y="954"/>
                </a:cubicBezTo>
                <a:cubicBezTo>
                  <a:pt x="278901" y="238"/>
                  <a:pt x="280096" y="0"/>
                  <a:pt x="281052" y="0"/>
                </a:cubicBezTo>
                <a:close/>
              </a:path>
            </a:pathLst>
          </a:custGeom>
          <a:solidFill>
            <a:srgbClr val="C00000"/>
          </a:solidFill>
          <a:ln>
            <a:noFill/>
          </a:ln>
        </p:spPr>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par>
                          <p:cTn id="14" fill="hold">
                            <p:stCondLst>
                              <p:cond delay="1500"/>
                            </p:stCondLst>
                            <p:childTnLst>
                              <p:par>
                                <p:cTn id="15" presetID="52"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Scale>
                                      <p:cBhvr>
                                        <p:cTn id="1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6"/>
                                        </p:tgtEl>
                                        <p:attrNameLst>
                                          <p:attrName>ppt_x</p:attrName>
                                          <p:attrName>ppt_y</p:attrName>
                                        </p:attrNameLst>
                                      </p:cBhvr>
                                    </p:animMotion>
                                    <p:animEffect transition="in" filter="fade">
                                      <p:cBhvr>
                                        <p:cTn id="1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 name="文本框 4"/>
          <p:cNvSpPr txBox="1"/>
          <p:nvPr/>
        </p:nvSpPr>
        <p:spPr>
          <a:xfrm>
            <a:off x="-492760" y="137795"/>
            <a:ext cx="6077585" cy="460375"/>
          </a:xfrm>
          <a:prstGeom prst="rect">
            <a:avLst/>
          </a:prstGeom>
          <a:noFill/>
        </p:spPr>
        <p:txBody>
          <a:bodyPr wrap="squar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Model and Problem</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a:xfrm>
            <a:off x="1741805" y="3707507"/>
            <a:ext cx="8401372" cy="2520280"/>
          </a:xfrm>
        </p:spPr>
        <p:txBody>
          <a:bodyPr/>
          <a:lstStyle/>
          <a:p>
            <a:pPr marL="457200" indent="-457200">
              <a:buFont typeface="+mj-lt"/>
              <a:buAutoNum type="arabicPeriod"/>
            </a:pPr>
            <a:r>
              <a:rPr lang="en-US" altLang="zh-CN" sz="2000" dirty="0">
                <a:latin typeface="Cambria" panose="02040503050406030204" pitchFamily="18" charset="0"/>
                <a:cs typeface="Arial" panose="020B0604020202020204" pitchFamily="34" charset="0"/>
              </a:rPr>
              <a:t>When the terminal impedance changes, what do you observe? </a:t>
            </a:r>
            <a:endParaRPr lang="en-US" altLang="zh-CN" sz="2000" dirty="0">
              <a:latin typeface="Cambria" panose="02040503050406030204" pitchFamily="18" charset="0"/>
              <a:cs typeface="Arial" panose="020B0604020202020204" pitchFamily="34" charset="0"/>
            </a:endParaRPr>
          </a:p>
          <a:p>
            <a:pPr marL="400050" lvl="1"/>
            <a:r>
              <a:rPr lang="en-US" altLang="zh-CN" i="1" dirty="0">
                <a:latin typeface="Cambria" panose="02040503050406030204" pitchFamily="18" charset="0"/>
                <a:cs typeface="Times New Roman" panose="02020603050405020304" charset="0"/>
              </a:rPr>
              <a:t>  Z</a:t>
            </a:r>
            <a:r>
              <a:rPr lang="en-US" altLang="zh-CN" i="1" baseline="-25000" dirty="0">
                <a:latin typeface="Cambria" panose="02040503050406030204" pitchFamily="18" charset="0"/>
                <a:cs typeface="Times New Roman" panose="02020603050405020304" charset="0"/>
              </a:rPr>
              <a:t>L</a:t>
            </a:r>
            <a:r>
              <a:rPr lang="en-US" altLang="zh-CN" dirty="0">
                <a:latin typeface="Cambria" panose="02040503050406030204" pitchFamily="18" charset="0"/>
                <a:cs typeface="Times New Roman" panose="02020603050405020304" charset="0"/>
              </a:rPr>
              <a:t>= ∞ ,  </a:t>
            </a:r>
            <a:r>
              <a:rPr lang="en-US" altLang="zh-CN" i="1" dirty="0">
                <a:latin typeface="Cambria" panose="02040503050406030204" pitchFamily="18" charset="0"/>
                <a:cs typeface="Times New Roman" panose="02020603050405020304" charset="0"/>
              </a:rPr>
              <a:t>Z</a:t>
            </a:r>
            <a:r>
              <a:rPr lang="en-US" altLang="zh-CN" i="1" baseline="-25000" dirty="0">
                <a:latin typeface="Cambria" panose="02040503050406030204" pitchFamily="18" charset="0"/>
                <a:cs typeface="Times New Roman" panose="02020603050405020304" charset="0"/>
              </a:rPr>
              <a:t>L</a:t>
            </a:r>
            <a:r>
              <a:rPr lang="en-US" altLang="zh-CN" dirty="0">
                <a:latin typeface="Cambria" panose="02040503050406030204" pitchFamily="18" charset="0"/>
                <a:cs typeface="Times New Roman" panose="02020603050405020304" charset="0"/>
              </a:rPr>
              <a:t>= </a:t>
            </a:r>
            <a:r>
              <a:rPr lang="en-US" altLang="zh-CN" i="1" dirty="0">
                <a:latin typeface="Cambria" panose="02040503050406030204" pitchFamily="18" charset="0"/>
                <a:cs typeface="Times New Roman" panose="02020603050405020304" charset="0"/>
              </a:rPr>
              <a:t>Z</a:t>
            </a:r>
            <a:r>
              <a:rPr lang="en-US" altLang="zh-CN" baseline="-25000" dirty="0">
                <a:latin typeface="Cambria" panose="02040503050406030204" pitchFamily="18" charset="0"/>
                <a:cs typeface="Times New Roman" panose="02020603050405020304" charset="0"/>
              </a:rPr>
              <a:t>C</a:t>
            </a:r>
            <a:r>
              <a:rPr lang="en-US" altLang="zh-CN" dirty="0">
                <a:latin typeface="Cambria" panose="02040503050406030204" pitchFamily="18" charset="0"/>
                <a:cs typeface="Times New Roman" panose="02020603050405020304" charset="0"/>
              </a:rPr>
              <a:t>,  </a:t>
            </a:r>
            <a:r>
              <a:rPr lang="en-US" altLang="zh-CN" i="1" dirty="0">
                <a:latin typeface="Cambria" panose="02040503050406030204" pitchFamily="18" charset="0"/>
                <a:cs typeface="Times New Roman" panose="02020603050405020304" charset="0"/>
              </a:rPr>
              <a:t>Z</a:t>
            </a:r>
            <a:r>
              <a:rPr lang="en-US" altLang="zh-CN" i="1" baseline="-25000" dirty="0">
                <a:latin typeface="Cambria" panose="02040503050406030204" pitchFamily="18" charset="0"/>
                <a:cs typeface="Times New Roman" panose="02020603050405020304" charset="0"/>
              </a:rPr>
              <a:t>L</a:t>
            </a:r>
            <a:r>
              <a:rPr lang="en-US" altLang="zh-CN" dirty="0">
                <a:latin typeface="Cambria" panose="02040503050406030204" pitchFamily="18" charset="0"/>
                <a:cs typeface="Times New Roman" panose="02020603050405020304" charset="0"/>
              </a:rPr>
              <a:t>= 0 </a:t>
            </a:r>
            <a:endParaRPr lang="en-US" altLang="zh-CN" dirty="0">
              <a:latin typeface="Cambria" panose="02040503050406030204" pitchFamily="18" charset="0"/>
              <a:cs typeface="Times New Roman" panose="02020603050405020304" charset="0"/>
            </a:endParaRPr>
          </a:p>
          <a:p>
            <a:endParaRPr lang="zh-CN" altLang="en-US" sz="2000" b="0" dirty="0">
              <a:latin typeface="Cambria" panose="02040503050406030204" pitchFamily="18" charset="0"/>
            </a:endParaRPr>
          </a:p>
        </p:txBody>
      </p:sp>
      <p:pic>
        <p:nvPicPr>
          <p:cNvPr id="6" name="图片 5"/>
          <p:cNvPicPr>
            <a:picLocks noChangeAspect="1"/>
          </p:cNvPicPr>
          <p:nvPr/>
        </p:nvPicPr>
        <p:blipFill>
          <a:blip r:embed="rId1"/>
          <a:stretch>
            <a:fillRect/>
          </a:stretch>
        </p:blipFill>
        <p:spPr>
          <a:xfrm>
            <a:off x="3539716" y="1489469"/>
            <a:ext cx="5112568" cy="17077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build="p"/>
    </p:bld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7249</Words>
  <Application>WPS 演示</Application>
  <PresentationFormat>自定义</PresentationFormat>
  <Paragraphs>303</Paragraphs>
  <Slides>40</Slides>
  <Notes>31</Notes>
  <HiddenSlides>0</HiddenSlides>
  <MMClips>2</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82</vt:i4>
      </vt:variant>
      <vt:variant>
        <vt:lpstr>幻灯片标题</vt:lpstr>
      </vt:variant>
      <vt:variant>
        <vt:i4>40</vt:i4>
      </vt:variant>
    </vt:vector>
  </HeadingPairs>
  <TitlesOfParts>
    <vt:vector size="137" baseType="lpstr">
      <vt:lpstr>Arial</vt:lpstr>
      <vt:lpstr>宋体</vt:lpstr>
      <vt:lpstr>Wingdings</vt:lpstr>
      <vt:lpstr>微软雅黑</vt:lpstr>
      <vt:lpstr>Impact</vt:lpstr>
      <vt:lpstr>方正姚体</vt:lpstr>
      <vt:lpstr>Agency FB</vt:lpstr>
      <vt:lpstr>Trebuchet MS</vt:lpstr>
      <vt:lpstr>Times New Roman</vt:lpstr>
      <vt:lpstr>Cambria</vt:lpstr>
      <vt:lpstr>Calibri</vt:lpstr>
      <vt:lpstr>Arial Unicode MS</vt:lpstr>
      <vt:lpstr>Calibri Light</vt:lpstr>
      <vt:lpstr>仿宋</vt:lpstr>
      <vt:lpstr>2_Office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Visio.Drawing.15</vt:lpstr>
      <vt:lpstr>Equation.KSEE3</vt:lpstr>
      <vt:lpstr>Equation.KSEE3</vt:lpstr>
      <vt:lpstr>Equation.KSEE3</vt:lpstr>
      <vt:lpstr>Equation.KSEE3</vt:lpstr>
      <vt:lpstr>Equation.KSEE3</vt:lpstr>
      <vt:lpstr>Equation.KSEE3</vt:lpstr>
      <vt:lpstr>Visio.Drawing.15</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 青松</cp:lastModifiedBy>
  <cp:revision>438</cp:revision>
  <dcterms:created xsi:type="dcterms:W3CDTF">2015-11-19T04:18:00Z</dcterms:created>
  <dcterms:modified xsi:type="dcterms:W3CDTF">2020-11-09T10:34:18Z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2052-11.1.0.10132</vt:lpwstr>
  </property>
</Properties>
</file>